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76" r:id="rId13"/>
    <p:sldId id="267" r:id="rId14"/>
    <p:sldId id="268" r:id="rId15"/>
    <p:sldId id="269" r:id="rId16"/>
    <p:sldId id="270" r:id="rId17"/>
    <p:sldId id="271" r:id="rId18"/>
    <p:sldId id="272" r:id="rId19"/>
    <p:sldId id="273" r:id="rId20"/>
    <p:sldId id="274" r:id="rId21"/>
    <p:sldId id="275" r:id="rId2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6" d="100"/>
          <a:sy n="86" d="100"/>
        </p:scale>
        <p:origin x="-204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82B0E0E1-9565-5E45-9F99-2269BDE3E318}" type="datetimeFigureOut">
              <a:rPr lang="en-US" smtClean="0"/>
              <a:t>2/1/15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6DC9BA7E-E7B3-D140-802A-AE2D663D1DCA}" type="slidenum">
              <a:rPr lang="en-US" smtClean="0"/>
              <a:t>‹#›</a:t>
            </a:fld>
            <a:endParaRPr lang="en-US"/>
          </a:p>
        </p:txBody>
      </p:sp>
    </p:spTree>
    <p:extLst>
      <p:ext uri="{BB962C8B-B14F-4D97-AF65-F5344CB8AC3E}">
        <p14:creationId xmlns:p14="http://schemas.microsoft.com/office/powerpoint/2010/main" val="340430448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cs typeface="+mn-cs"/>
              </a:rPr>
              <a:t>OBJECTIVE 2</a:t>
            </a:r>
            <a:r>
              <a:rPr lang="en-US" b="1" dirty="0" smtClean="0">
                <a:cs typeface="Arial" charset="0"/>
              </a:rPr>
              <a:t>| Trace psychology</a:t>
            </a:r>
            <a:r>
              <a:rPr lang="ja-JP" altLang="en-US" b="1" dirty="0" smtClean="0">
                <a:latin typeface="Arial"/>
                <a:cs typeface="Arial" charset="0"/>
              </a:rPr>
              <a:t>’</a:t>
            </a:r>
            <a:r>
              <a:rPr lang="en-US" b="1" dirty="0" smtClean="0">
                <a:cs typeface="Arial" charset="0"/>
              </a:rPr>
              <a:t>s prescientific roots from, from early understandings of mind and body to the beginnings of modern science. </a:t>
            </a:r>
            <a:r>
              <a:rPr lang="en-US" dirty="0" smtClean="0">
                <a:cs typeface="Arial" charset="0"/>
              </a:rPr>
              <a:t>Through out human history thinkers have wondered: How do our minds work? How do our bodies relate to our minds? How much of what we know comes built in? How much is acquired through experience?</a:t>
            </a:r>
            <a:endParaRPr lang="en-US" b="1" i="1" dirty="0" smtClean="0">
              <a:cs typeface="Arial" charset="0"/>
            </a:endParaRPr>
          </a:p>
          <a:p>
            <a:endParaRPr lang="en-US" dirty="0"/>
          </a:p>
        </p:txBody>
      </p:sp>
      <p:sp>
        <p:nvSpPr>
          <p:cNvPr id="4" name="Slide Number Placeholder 3"/>
          <p:cNvSpPr>
            <a:spLocks noGrp="1"/>
          </p:cNvSpPr>
          <p:nvPr>
            <p:ph type="sldNum" sz="quarter" idx="10"/>
          </p:nvPr>
        </p:nvSpPr>
        <p:spPr/>
        <p:txBody>
          <a:bodyPr/>
          <a:lstStyle/>
          <a:p>
            <a:fld id="{6DC9BA7E-E7B3-D140-802A-AE2D663D1DCA}" type="slidenum">
              <a:rPr lang="en-US" smtClean="0"/>
              <a:t>2</a:t>
            </a:fld>
            <a:endParaRPr lang="en-US"/>
          </a:p>
        </p:txBody>
      </p:sp>
    </p:spTree>
    <p:extLst>
      <p:ext uri="{BB962C8B-B14F-4D97-AF65-F5344CB8AC3E}">
        <p14:creationId xmlns:p14="http://schemas.microsoft.com/office/powerpoint/2010/main" val="2053533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D2E59F3-2A9A-2F4C-A313-66CF9876310F}" type="slidenum">
              <a:rPr lang="en-US"/>
              <a:pPr>
                <a:defRPr/>
              </a:pPr>
              <a:t>19</a:t>
            </a:fld>
            <a:endParaRPr lang="en-US"/>
          </a:p>
        </p:txBody>
      </p:sp>
      <p:sp>
        <p:nvSpPr>
          <p:cNvPr id="870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7043" name="Rectangle 3"/>
          <p:cNvSpPr>
            <a:spLocks noGrp="1" noChangeArrowheads="1"/>
          </p:cNvSpPr>
          <p:nvPr>
            <p:ph type="body" idx="1"/>
          </p:nvPr>
        </p:nvSpPr>
        <p:spPr>
          <a:xfrm>
            <a:off x="701040" y="4415790"/>
            <a:ext cx="5608320" cy="4183380"/>
          </a:xfrm>
        </p:spPr>
        <p:txBody>
          <a:bodyPr/>
          <a:lstStyle/>
          <a:p>
            <a:pPr marL="232943" indent="-232943">
              <a:defRPr/>
            </a:pPr>
            <a:r>
              <a:rPr lang="en-US" b="1" smtClean="0">
                <a:cs typeface="+mn-cs"/>
              </a:rPr>
              <a:t>OBJECTIVE 4| Describe the evolution of psychology as defined from 1920s to through today. </a:t>
            </a:r>
            <a:r>
              <a:rPr lang="en-US" smtClean="0">
                <a:cs typeface="+mn-cs"/>
              </a:rPr>
              <a:t>Ivan Pavlov a Russian Physiologist, James Watson and Skinner were all instrumental in developing the science of psychology and emphasized behavior instead of mind or mental thoughts. From 1920 to 1960, psychology in the US was heavily oriented towards behaviorism.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AFC9E4-767D-0A4D-B881-3304C4A65B88}" type="slidenum">
              <a:rPr lang="en-US"/>
              <a:pPr>
                <a:defRPr/>
              </a:pPr>
              <a:t>20</a:t>
            </a:fld>
            <a:endParaRPr lang="en-US"/>
          </a:p>
        </p:txBody>
      </p:sp>
      <p:sp>
        <p:nvSpPr>
          <p:cNvPr id="89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9091" name="Rectangle 3"/>
          <p:cNvSpPr>
            <a:spLocks noGrp="1" noChangeArrowheads="1"/>
          </p:cNvSpPr>
          <p:nvPr>
            <p:ph type="body" idx="1"/>
          </p:nvPr>
        </p:nvSpPr>
        <p:spPr>
          <a:xfrm>
            <a:off x="701040" y="4415790"/>
            <a:ext cx="5608320" cy="4183380"/>
          </a:xfrm>
        </p:spPr>
        <p:txBody>
          <a:bodyPr/>
          <a:lstStyle/>
          <a:p>
            <a:pPr marL="232943" indent="-232943">
              <a:defRPr/>
            </a:pPr>
            <a:endParaRPr lang="en-US" smtClean="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48983B3-1E61-C74A-943A-AB5030B7AF64}" type="slidenum">
              <a:rPr lang="en-US"/>
              <a:pPr>
                <a:defRPr/>
              </a:pPr>
              <a:t>21</a:t>
            </a:fld>
            <a:endParaRPr lang="en-US"/>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a:xfrm>
            <a:off x="701040" y="4415790"/>
            <a:ext cx="5608320" cy="4183380"/>
          </a:xfrm>
        </p:spPr>
        <p:txBody>
          <a:bodyPr/>
          <a:lstStyle/>
          <a:p>
            <a:pPr marL="232943" indent="-232943">
              <a:defRPr/>
            </a:pPr>
            <a:endParaRPr lang="en-US"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i="1" dirty="0" smtClean="0">
                <a:latin typeface="Arial"/>
                <a:cs typeface="+mn-cs"/>
              </a:rPr>
              <a:t>“</a:t>
            </a:r>
            <a:r>
              <a:rPr lang="en-US" i="1" dirty="0" smtClean="0">
                <a:cs typeface="+mn-cs"/>
              </a:rPr>
              <a:t>The soul is not separable from the body, and the same holds good of particular parts of the soul.</a:t>
            </a:r>
            <a:r>
              <a:rPr lang="ja-JP" altLang="en-US" i="1" dirty="0" smtClean="0">
                <a:latin typeface="Arial"/>
                <a:cs typeface="+mn-cs"/>
              </a:rPr>
              <a:t>”</a:t>
            </a:r>
            <a:r>
              <a:rPr lang="en-US" dirty="0" smtClean="0">
                <a:cs typeface="+mn-cs"/>
              </a:rPr>
              <a:t> Aristotle, </a:t>
            </a:r>
            <a:r>
              <a:rPr lang="en-US" i="1" dirty="0" smtClean="0">
                <a:cs typeface="+mn-cs"/>
              </a:rPr>
              <a:t>De Anima, 350 B.C.</a:t>
            </a:r>
          </a:p>
          <a:p>
            <a:endParaRPr lang="en-US" dirty="0"/>
          </a:p>
        </p:txBody>
      </p:sp>
      <p:sp>
        <p:nvSpPr>
          <p:cNvPr id="4" name="Slide Number Placeholder 3"/>
          <p:cNvSpPr>
            <a:spLocks noGrp="1"/>
          </p:cNvSpPr>
          <p:nvPr>
            <p:ph type="sldNum" sz="quarter" idx="10"/>
          </p:nvPr>
        </p:nvSpPr>
        <p:spPr/>
        <p:txBody>
          <a:bodyPr/>
          <a:lstStyle/>
          <a:p>
            <a:fld id="{6DC9BA7E-E7B3-D140-802A-AE2D663D1DCA}" type="slidenum">
              <a:rPr lang="en-US" smtClean="0"/>
              <a:t>6</a:t>
            </a:fld>
            <a:endParaRPr lang="en-US"/>
          </a:p>
        </p:txBody>
      </p:sp>
    </p:spTree>
    <p:extLst>
      <p:ext uri="{BB962C8B-B14F-4D97-AF65-F5344CB8AC3E}">
        <p14:creationId xmlns:p14="http://schemas.microsoft.com/office/powerpoint/2010/main" val="202470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charset="0"/>
              <a:buNone/>
              <a:defRPr/>
            </a:pPr>
            <a:r>
              <a:rPr lang="en-US" sz="1200" b="1" dirty="0" smtClean="0">
                <a:latin typeface="Palatino Linotype" charset="0"/>
                <a:cs typeface="+mn-cs"/>
              </a:rPr>
              <a:t>Descartes</a:t>
            </a:r>
            <a:r>
              <a:rPr lang="en-US" sz="1200" dirty="0" smtClean="0">
                <a:latin typeface="Palatino Linotype" charset="0"/>
                <a:cs typeface="+mn-cs"/>
              </a:rPr>
              <a:t> like Plato believed the immaterial mind and physical body were separate but communicated in the brain at pineal gland. Animal spirits moved from the brain to act on the muscles and experiences lead the nerves to open up “pores” in the brain to form memories. Descartes was right about the nerves connecting the inside and the outside worlds but had no notion of how these nerves functioned.</a:t>
            </a:r>
          </a:p>
          <a:p>
            <a:pPr>
              <a:defRPr/>
            </a:pPr>
            <a:endParaRPr lang="en-US" dirty="0" smtClean="0">
              <a:cs typeface="+mn-cs"/>
            </a:endParaRPr>
          </a:p>
          <a:p>
            <a:endParaRPr lang="en-US" dirty="0"/>
          </a:p>
        </p:txBody>
      </p:sp>
      <p:sp>
        <p:nvSpPr>
          <p:cNvPr id="4" name="Slide Number Placeholder 3"/>
          <p:cNvSpPr>
            <a:spLocks noGrp="1"/>
          </p:cNvSpPr>
          <p:nvPr>
            <p:ph type="sldNum" sz="quarter" idx="10"/>
          </p:nvPr>
        </p:nvSpPr>
        <p:spPr/>
        <p:txBody>
          <a:bodyPr/>
          <a:lstStyle/>
          <a:p>
            <a:fld id="{6DC9BA7E-E7B3-D140-802A-AE2D663D1DCA}" type="slidenum">
              <a:rPr lang="en-US" smtClean="0"/>
              <a:t>7</a:t>
            </a:fld>
            <a:endParaRPr lang="en-US"/>
          </a:p>
        </p:txBody>
      </p:sp>
    </p:spTree>
    <p:extLst>
      <p:ext uri="{BB962C8B-B14F-4D97-AF65-F5344CB8AC3E}">
        <p14:creationId xmlns:p14="http://schemas.microsoft.com/office/powerpoint/2010/main" val="3504753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0441F1C-9F88-DD4C-AD26-666EBCE2F6B8}" type="slidenum">
              <a:rPr lang="en-US"/>
              <a:pPr>
                <a:defRPr/>
              </a:pPr>
              <a:t>13</a:t>
            </a:fld>
            <a:endParaRPr lang="en-US"/>
          </a:p>
        </p:txBody>
      </p:sp>
      <p:sp>
        <p:nvSpPr>
          <p:cNvPr id="80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0899" name="Rectangle 3"/>
          <p:cNvSpPr>
            <a:spLocks noGrp="1" noChangeArrowheads="1"/>
          </p:cNvSpPr>
          <p:nvPr>
            <p:ph type="body" idx="1"/>
          </p:nvPr>
        </p:nvSpPr>
        <p:spPr>
          <a:xfrm>
            <a:off x="701040" y="4415790"/>
            <a:ext cx="5608320" cy="4183380"/>
          </a:xfrm>
        </p:spPr>
        <p:txBody>
          <a:bodyPr/>
          <a:lstStyle/>
          <a:p>
            <a:pPr marL="232943" indent="-232943">
              <a:spcBef>
                <a:spcPct val="0"/>
              </a:spcBef>
              <a:defRPr/>
            </a:pPr>
            <a:r>
              <a:rPr lang="en-US" b="1" smtClean="0">
                <a:cs typeface="+mn-cs"/>
              </a:rPr>
              <a:t>OBJECTIVE 3| Explain how early psychologists sought to understand the mind</a:t>
            </a:r>
            <a:r>
              <a:rPr lang="ja-JP" altLang="en-US" b="1" smtClean="0">
                <a:latin typeface="Arial"/>
                <a:cs typeface="+mn-cs"/>
              </a:rPr>
              <a:t>’</a:t>
            </a:r>
            <a:r>
              <a:rPr lang="en-US" b="1" smtClean="0">
                <a:cs typeface="+mn-cs"/>
              </a:rPr>
              <a:t>s structure and functions, and identify some of the leading psychologists who worked in these areas. Structuralism:</a:t>
            </a:r>
            <a:r>
              <a:rPr lang="en-US" smtClean="0">
                <a:cs typeface="+mn-cs"/>
              </a:rPr>
              <a:t>  Wundt and his student Titchner focused on the elements of mind, and studied it by using introspection (self-reflection). Wundt established the first laboratory of psychology in 1879 at Leipzig, Germany, and wrote the first textbook of psychology.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CEE610C-4896-F344-B394-E53BC58739F4}" type="slidenum">
              <a:rPr lang="en-US"/>
              <a:pPr>
                <a:defRPr/>
              </a:pPr>
              <a:t>14</a:t>
            </a:fld>
            <a:endParaRPr lang="en-US"/>
          </a:p>
        </p:txBody>
      </p:sp>
      <p:sp>
        <p:nvSpPr>
          <p:cNvPr id="82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947" name="Rectangle 3"/>
          <p:cNvSpPr>
            <a:spLocks noGrp="1" noChangeArrowheads="1"/>
          </p:cNvSpPr>
          <p:nvPr>
            <p:ph type="body" idx="1"/>
          </p:nvPr>
        </p:nvSpPr>
        <p:spPr>
          <a:xfrm>
            <a:off x="701040" y="4415790"/>
            <a:ext cx="5608320" cy="4183380"/>
          </a:xfrm>
        </p:spPr>
        <p:txBody>
          <a:bodyPr/>
          <a:lstStyle/>
          <a:p>
            <a:pPr marL="232943" indent="-232943">
              <a:defRPr/>
            </a:pPr>
            <a:r>
              <a:rPr lang="en-US" b="1" smtClean="0">
                <a:cs typeface="+mn-cs"/>
              </a:rPr>
              <a:t>Functionalism:</a:t>
            </a:r>
            <a:r>
              <a:rPr lang="en-US" smtClean="0">
                <a:cs typeface="+mn-cs"/>
              </a:rPr>
              <a:t> James suggested that it would be more fruitful to consider the evolved </a:t>
            </a:r>
            <a:r>
              <a:rPr lang="en-US" i="1" smtClean="0">
                <a:cs typeface="+mn-cs"/>
              </a:rPr>
              <a:t>functions</a:t>
            </a:r>
            <a:r>
              <a:rPr lang="en-US" smtClean="0">
                <a:cs typeface="+mn-cs"/>
              </a:rPr>
              <a:t> of our thoughts and feelings than simply studying the elements of mind. Based on the theory of evolution, he suggested that the function of these thoughts and feelings was adaptive. James admitted the first woman student Mary Calkins to Harvard and tutored her. Despite his efforts she was not able to attain her PhD from Harvard.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7928758-500F-4843-877C-FA8DF00FEF43}" type="slidenum">
              <a:rPr lang="en-US"/>
              <a:pPr>
                <a:defRPr/>
              </a:pPr>
              <a:t>15</a:t>
            </a:fld>
            <a:endParaRPr lang="en-US"/>
          </a:p>
        </p:txBody>
      </p:sp>
      <p:sp>
        <p:nvSpPr>
          <p:cNvPr id="82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947" name="Rectangle 3"/>
          <p:cNvSpPr>
            <a:spLocks noGrp="1" noChangeArrowheads="1"/>
          </p:cNvSpPr>
          <p:nvPr>
            <p:ph type="body" idx="1"/>
          </p:nvPr>
        </p:nvSpPr>
        <p:spPr>
          <a:xfrm>
            <a:off x="701040" y="4415790"/>
            <a:ext cx="5608320" cy="4183380"/>
          </a:xfrm>
        </p:spPr>
        <p:txBody>
          <a:bodyPr/>
          <a:lstStyle/>
          <a:p>
            <a:pPr marL="232943" indent="-232943">
              <a:defRPr/>
            </a:pPr>
            <a:r>
              <a:rPr lang="en-US" b="1" smtClean="0">
                <a:cs typeface="+mn-cs"/>
              </a:rPr>
              <a:t>Functionalism:</a:t>
            </a:r>
            <a:r>
              <a:rPr lang="en-US" smtClean="0">
                <a:cs typeface="+mn-cs"/>
              </a:rPr>
              <a:t> James suggested that it would be more fruitful to consider the evolved </a:t>
            </a:r>
            <a:r>
              <a:rPr lang="en-US" i="1" smtClean="0">
                <a:cs typeface="+mn-cs"/>
              </a:rPr>
              <a:t>functions</a:t>
            </a:r>
            <a:r>
              <a:rPr lang="en-US" smtClean="0">
                <a:cs typeface="+mn-cs"/>
              </a:rPr>
              <a:t> of our thoughts and feelings than simply studying the elements of mind. Based on the theory of evolution, he suggested that the function of these thoughts and feelings was adaptive. James admitted the first woman student Mary Calkins to Harvard and tutored her. Despite his efforts she was not able to attain her PhD from Harvard.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61B3D12-4115-E643-87DE-A04CE2DC4AE3}" type="slidenum">
              <a:rPr lang="en-US"/>
              <a:pPr>
                <a:defRPr/>
              </a:pPr>
              <a:t>16</a:t>
            </a:fld>
            <a:endParaRPr lang="en-US"/>
          </a:p>
        </p:txBody>
      </p:sp>
      <p:sp>
        <p:nvSpPr>
          <p:cNvPr id="82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947" name="Rectangle 3"/>
          <p:cNvSpPr>
            <a:spLocks noGrp="1" noChangeArrowheads="1"/>
          </p:cNvSpPr>
          <p:nvPr>
            <p:ph type="body" idx="1"/>
          </p:nvPr>
        </p:nvSpPr>
        <p:spPr>
          <a:xfrm>
            <a:off x="701040" y="4415790"/>
            <a:ext cx="5608320" cy="4183380"/>
          </a:xfrm>
        </p:spPr>
        <p:txBody>
          <a:bodyPr/>
          <a:lstStyle/>
          <a:p>
            <a:pPr marL="232943" indent="-232943">
              <a:defRPr/>
            </a:pPr>
            <a:r>
              <a:rPr lang="en-US" b="1" smtClean="0">
                <a:cs typeface="+mn-cs"/>
              </a:rPr>
              <a:t>Functionalism:</a:t>
            </a:r>
            <a:r>
              <a:rPr lang="en-US" smtClean="0">
                <a:cs typeface="+mn-cs"/>
              </a:rPr>
              <a:t> James suggested that it would be more fruitful to consider the evolved </a:t>
            </a:r>
            <a:r>
              <a:rPr lang="en-US" i="1" smtClean="0">
                <a:cs typeface="+mn-cs"/>
              </a:rPr>
              <a:t>functions</a:t>
            </a:r>
            <a:r>
              <a:rPr lang="en-US" smtClean="0">
                <a:cs typeface="+mn-cs"/>
              </a:rPr>
              <a:t> of our thoughts and feelings than simply studying the elements of mind. Based on the theory of evolution, he suggested that the function of these thoughts and feelings was adaptive. James admitted the first woman student Mary Calkins to Harvard and tutored her. Despite his efforts she was not able to attain her PhD from Harvard.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2B15A9A-EF44-434D-BC6A-414C1811EA8C}" type="slidenum">
              <a:rPr lang="en-US"/>
              <a:pPr>
                <a:defRPr/>
              </a:pPr>
              <a:t>17</a:t>
            </a:fld>
            <a:endParaRPr lang="en-US"/>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a:xfrm>
            <a:off x="701040" y="4415790"/>
            <a:ext cx="5608320" cy="4183380"/>
          </a:xfrm>
        </p:spPr>
        <p:txBody>
          <a:bodyPr/>
          <a:lstStyle/>
          <a:p>
            <a:pPr marL="232943" indent="-232943">
              <a:defRPr/>
            </a:pPr>
            <a:endParaRPr lang="en-US" smtClean="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CF5B4ECF-945A-3544-A26D-181C3AAC3DC0}" type="slidenum">
              <a:rPr lang="en-US"/>
              <a:pPr>
                <a:defRPr/>
              </a:pPr>
              <a:t>18</a:t>
            </a:fld>
            <a:endParaRPr lang="en-US"/>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5" name="Rectangle 3"/>
          <p:cNvSpPr>
            <a:spLocks noGrp="1" noChangeArrowheads="1"/>
          </p:cNvSpPr>
          <p:nvPr>
            <p:ph type="body" idx="1"/>
          </p:nvPr>
        </p:nvSpPr>
        <p:spPr>
          <a:xfrm>
            <a:off x="701040" y="4415790"/>
            <a:ext cx="5608320" cy="4183380"/>
          </a:xfrm>
        </p:spPr>
        <p:txBody>
          <a:bodyPr/>
          <a:lstStyle/>
          <a:p>
            <a:pPr marL="232943" indent="-232943">
              <a:defRPr/>
            </a:pPr>
            <a:endParaRPr lang="en-US"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F607B-A47E-422C-9BEF-122CCDB7C526}" type="datetime1">
              <a:rPr lang="en-US" smtClean="0"/>
              <a:pPr/>
              <a:t>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2/1/15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95D-4A77-4DEB-B04C-9F4282A8BC04}" type="datetime1">
              <a:rPr lang="en-US" smtClean="0"/>
              <a:pPr/>
              <a:t>2/1/15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2/1/15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2/1/15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27B613C-1AD7-49D3-885D-F654C5CDBAA6}" type="datetime1">
              <a:rPr lang="en-US" smtClean="0"/>
              <a:pPr/>
              <a:t>2/1/15</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27B613C-1AD7-49D3-885D-F654C5CDBAA6}" type="datetime1">
              <a:rPr lang="en-US" smtClean="0"/>
              <a:pPr/>
              <a:t>2/1/15</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sldNum="0"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The History of Psychology</a:t>
            </a:r>
          </a:p>
        </p:txBody>
      </p:sp>
      <p:sp>
        <p:nvSpPr>
          <p:cNvPr id="3" name="Subtitle 2"/>
          <p:cNvSpPr>
            <a:spLocks noGrp="1"/>
          </p:cNvSpPr>
          <p:nvPr>
            <p:ph type="subTitle" idx="1"/>
          </p:nvPr>
        </p:nvSpPr>
        <p:spPr/>
        <p:txBody>
          <a:bodyPr>
            <a:normAutofit lnSpcReduction="10000"/>
          </a:bodyPr>
          <a:lstStyle/>
          <a:p>
            <a:r>
              <a:rPr lang="en-US" dirty="0" smtClean="0"/>
              <a:t>Psychology</a:t>
            </a:r>
          </a:p>
          <a:p>
            <a:r>
              <a:rPr lang="en-US" dirty="0" smtClean="0"/>
              <a:t>Period 7</a:t>
            </a:r>
          </a:p>
          <a:p>
            <a:r>
              <a:rPr lang="en-US" dirty="0" smtClean="0"/>
              <a:t>Mr. Merrill</a:t>
            </a:r>
            <a:endParaRPr lang="en-US" dirty="0"/>
          </a:p>
        </p:txBody>
      </p:sp>
      <p:sp>
        <p:nvSpPr>
          <p:cNvPr id="4" name="Rectangle 3"/>
          <p:cNvSpPr/>
          <p:nvPr/>
        </p:nvSpPr>
        <p:spPr>
          <a:xfrm>
            <a:off x="2286000" y="1014182"/>
            <a:ext cx="4959684" cy="1200328"/>
          </a:xfrm>
          <a:prstGeom prst="rect">
            <a:avLst/>
          </a:prstGeom>
        </p:spPr>
        <p:txBody>
          <a:bodyPr wrap="square">
            <a:spAutoFit/>
          </a:bodyPr>
          <a:lstStyle/>
          <a:p>
            <a:pPr algn="ctr">
              <a:defRPr/>
            </a:pPr>
            <a:r>
              <a:rPr lang="en-US" sz="2400" i="1" dirty="0">
                <a:solidFill>
                  <a:schemeClr val="accent2"/>
                </a:solidFill>
              </a:rPr>
              <a:t>No- you don’t have to take </a:t>
            </a:r>
            <a:r>
              <a:rPr lang="en-US" sz="2400" i="1" dirty="0" smtClean="0">
                <a:solidFill>
                  <a:schemeClr val="accent2"/>
                </a:solidFill>
              </a:rPr>
              <a:t>notes…yet</a:t>
            </a:r>
            <a:endParaRPr lang="en-US" sz="2400" i="1" dirty="0">
              <a:solidFill>
                <a:schemeClr val="accent2"/>
              </a:solidFill>
            </a:endParaRPr>
          </a:p>
          <a:p>
            <a:pPr algn="ctr">
              <a:defRPr/>
            </a:pPr>
            <a:endParaRPr lang="en-US" sz="2400" i="1" dirty="0">
              <a:solidFill>
                <a:schemeClr val="accent2"/>
              </a:solidFill>
            </a:endParaRPr>
          </a:p>
          <a:p>
            <a:pPr algn="ctr">
              <a:defRPr/>
            </a:pPr>
            <a:r>
              <a:rPr lang="en-US" sz="2400" i="1" dirty="0">
                <a:solidFill>
                  <a:schemeClr val="accent2"/>
                </a:solidFill>
              </a:rPr>
              <a:t>Just listen</a:t>
            </a:r>
            <a:r>
              <a:rPr lang="en-US" sz="2400" i="1" dirty="0" smtClean="0">
                <a:solidFill>
                  <a:schemeClr val="accent2"/>
                </a:solidFill>
              </a:rPr>
              <a:t>…for </a:t>
            </a:r>
            <a:r>
              <a:rPr lang="en-US" sz="2400" i="1" dirty="0">
                <a:solidFill>
                  <a:schemeClr val="accent2"/>
                </a:solidFill>
              </a:rPr>
              <a:t>now…</a:t>
            </a:r>
          </a:p>
        </p:txBody>
      </p:sp>
    </p:spTree>
    <p:extLst>
      <p:ext uri="{BB962C8B-B14F-4D97-AF65-F5344CB8AC3E}">
        <p14:creationId xmlns:p14="http://schemas.microsoft.com/office/powerpoint/2010/main" val="22810699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tx1"/>
                </a:solidFill>
                <a:latin typeface="Palatino Linotype" charset="0"/>
              </a:rPr>
              <a:t>Prescientific</a:t>
            </a:r>
            <a:r>
              <a:rPr lang="en-US" sz="5400" dirty="0" smtClean="0">
                <a:solidFill>
                  <a:schemeClr val="tx1"/>
                </a:solidFill>
                <a:latin typeface="Palatino Linotype" charset="0"/>
              </a:rPr>
              <a:t> </a:t>
            </a:r>
            <a:r>
              <a:rPr lang="en-US" sz="4800" dirty="0" smtClean="0">
                <a:solidFill>
                  <a:schemeClr val="tx1"/>
                </a:solidFill>
                <a:latin typeface="Palatino Linotype" charset="0"/>
              </a:rPr>
              <a:t>Psychology</a:t>
            </a:r>
            <a:br>
              <a:rPr lang="en-US" sz="4800" dirty="0" smtClean="0">
                <a:solidFill>
                  <a:schemeClr val="tx1"/>
                </a:solidFill>
                <a:latin typeface="Palatino Linotype" charset="0"/>
              </a:rPr>
            </a:br>
            <a:r>
              <a:rPr lang="en-US" sz="3200" i="1" dirty="0" smtClean="0">
                <a:latin typeface="Palatino Linotype" charset="0"/>
              </a:rPr>
              <a:t>What is the relation of mind and body?</a:t>
            </a:r>
            <a:endParaRPr lang="en-US" dirty="0"/>
          </a:p>
        </p:txBody>
      </p:sp>
      <p:graphicFrame>
        <p:nvGraphicFramePr>
          <p:cNvPr id="4" name="Group 3"/>
          <p:cNvGraphicFramePr>
            <a:graphicFrameLocks noGrp="1"/>
          </p:cNvGraphicFramePr>
          <p:nvPr>
            <p:ph sz="half" idx="4294967295"/>
            <p:extLst>
              <p:ext uri="{D42A27DB-BD31-4B8C-83A1-F6EECF244321}">
                <p14:modId xmlns:p14="http://schemas.microsoft.com/office/powerpoint/2010/main" val="413824801"/>
              </p:ext>
            </p:extLst>
          </p:nvPr>
        </p:nvGraphicFramePr>
        <p:xfrm>
          <a:off x="457200" y="1978527"/>
          <a:ext cx="7809834" cy="3618083"/>
        </p:xfrm>
        <a:graphic>
          <a:graphicData uri="http://schemas.openxmlformats.org/drawingml/2006/table">
            <a:tbl>
              <a:tblPr/>
              <a:tblGrid>
                <a:gridCol w="3904917"/>
                <a:gridCol w="3904917"/>
              </a:tblGrid>
              <a:tr h="107898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latin typeface="Palatino Linotype" charset="0"/>
                          <a:ea typeface="ＭＳ Ｐゴシック" charset="0"/>
                        </a:rPr>
                        <a:t>Mind and body are connected</a:t>
                      </a:r>
                    </a:p>
                  </a:txBody>
                  <a:tcPr marT="45715" marB="45715" anchor="ctr" anchorCtr="1"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latin typeface="Palatino Linotype" charset="0"/>
                          <a:ea typeface="ＭＳ Ｐゴシック" charset="0"/>
                        </a:rPr>
                        <a:t>Mind and body are distinct</a:t>
                      </a:r>
                    </a:p>
                  </a:txBody>
                  <a:tcPr marT="45715" marB="45715" anchor="ctr" anchorCtr="1"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r h="8468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Palatino Linotype" charset="0"/>
                          <a:ea typeface="ＭＳ Ｐゴシック" charset="0"/>
                        </a:rPr>
                        <a:t>The </a:t>
                      </a:r>
                      <a:r>
                        <a:rPr kumimoji="0" lang="en-US" sz="2800" b="0" i="0" u="none" strike="noStrike" cap="none" normalizeH="0" baseline="0" dirty="0" smtClean="0">
                          <a:ln>
                            <a:noFill/>
                          </a:ln>
                          <a:solidFill>
                            <a:schemeClr val="tx1"/>
                          </a:solidFill>
                          <a:effectLst/>
                          <a:latin typeface="Palatino Linotype" charset="0"/>
                          <a:ea typeface="ＭＳ Ｐゴシック" charset="0"/>
                        </a:rPr>
                        <a:t>Hebrews</a:t>
                      </a:r>
                      <a:endParaRPr kumimoji="0" lang="en-US" sz="2800" b="0" i="0" u="none" strike="noStrike" cap="none" normalizeH="0" baseline="0" dirty="0">
                        <a:ln>
                          <a:noFill/>
                        </a:ln>
                        <a:solidFill>
                          <a:schemeClr val="tx1"/>
                        </a:solidFill>
                        <a:effectLst/>
                        <a:latin typeface="Palatino Linotype" charset="0"/>
                        <a:ea typeface="ＭＳ Ｐゴシック" charset="0"/>
                      </a:endParaRPr>
                    </a:p>
                  </a:txBody>
                  <a:tcPr marT="45715" marB="45715" anchor="ctr" anchorCtr="1" horzOverflow="overflow">
                    <a:lnL cap="flat">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Socrates</a:t>
                      </a:r>
                    </a:p>
                  </a:txBody>
                  <a:tcPr marT="45715" marB="45715" anchor="ctr" anchorCtr="1"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8453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Aristotle</a:t>
                      </a:r>
                    </a:p>
                  </a:txBody>
                  <a:tcPr marT="45715" marB="45715" anchor="ctr" anchorCtr="1" horzOverflow="overflow">
                    <a:lnL cap="flat">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Palatino Linotype" charset="0"/>
                          <a:ea typeface="ＭＳ Ｐゴシック" charset="0"/>
                        </a:rPr>
                        <a:t>Plato</a:t>
                      </a:r>
                    </a:p>
                  </a:txBody>
                  <a:tcPr marT="45715" marB="45715" anchor="ctr" anchorCtr="1"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8468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Augustine</a:t>
                      </a:r>
                    </a:p>
                  </a:txBody>
                  <a:tcPr marT="45715" marB="45715" anchor="ctr" anchorCtr="1" horzOverflow="overflow">
                    <a:lnL cap="flat">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Palatino Linotype" charset="0"/>
                          <a:ea typeface="ＭＳ Ｐゴシック" charset="0"/>
                        </a:rPr>
                        <a:t>Descartes</a:t>
                      </a:r>
                    </a:p>
                  </a:txBody>
                  <a:tcPr marT="45715" marB="45715" anchor="ctr" anchorCtr="1"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Tree>
    <p:extLst>
      <p:ext uri="{BB962C8B-B14F-4D97-AF65-F5344CB8AC3E}">
        <p14:creationId xmlns:p14="http://schemas.microsoft.com/office/powerpoint/2010/main" val="1720053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solidFill>
                  <a:schemeClr val="tx1"/>
                </a:solidFill>
                <a:latin typeface="Palatino Linotype" charset="0"/>
              </a:rPr>
              <a:t>Prescientific Psychology</a:t>
            </a:r>
            <a:r>
              <a:rPr lang="en-US" sz="7200" dirty="0">
                <a:solidFill>
                  <a:schemeClr val="tx1"/>
                </a:solidFill>
                <a:latin typeface="Palatino Linotype" charset="0"/>
              </a:rPr>
              <a:t/>
            </a:r>
            <a:br>
              <a:rPr lang="en-US" sz="7200" dirty="0">
                <a:solidFill>
                  <a:schemeClr val="tx1"/>
                </a:solidFill>
                <a:latin typeface="Palatino Linotype" charset="0"/>
              </a:rPr>
            </a:br>
            <a:r>
              <a:rPr lang="en-US" sz="2800" i="1" dirty="0" smtClean="0">
                <a:latin typeface="Palatino Linotype" charset="0"/>
              </a:rPr>
              <a:t>How are ideas formed?</a:t>
            </a:r>
            <a:endParaRPr lang="en-US" sz="2800" dirty="0"/>
          </a:p>
        </p:txBody>
      </p:sp>
      <p:graphicFrame>
        <p:nvGraphicFramePr>
          <p:cNvPr id="4" name="Group 3"/>
          <p:cNvGraphicFramePr>
            <a:graphicFrameLocks noGrp="1"/>
          </p:cNvGraphicFramePr>
          <p:nvPr>
            <p:ph sz="half" idx="4294967295"/>
            <p:extLst>
              <p:ext uri="{D42A27DB-BD31-4B8C-83A1-F6EECF244321}">
                <p14:modId xmlns:p14="http://schemas.microsoft.com/office/powerpoint/2010/main" val="1154023557"/>
              </p:ext>
            </p:extLst>
          </p:nvPr>
        </p:nvGraphicFramePr>
        <p:xfrm>
          <a:off x="270042" y="2023979"/>
          <a:ext cx="7954212" cy="2639918"/>
        </p:xfrm>
        <a:graphic>
          <a:graphicData uri="http://schemas.openxmlformats.org/drawingml/2006/table">
            <a:tbl>
              <a:tblPr/>
              <a:tblGrid>
                <a:gridCol w="3977106"/>
                <a:gridCol w="3977106"/>
              </a:tblGrid>
              <a:tr h="91982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latin typeface="Palatino Linotype" charset="0"/>
                          <a:ea typeface="ＭＳ Ｐゴシック" charset="0"/>
                        </a:rPr>
                        <a:t>Some ideas are inborn</a:t>
                      </a:r>
                    </a:p>
                  </a:txBody>
                  <a:tcPr anchor="ctr" anchorCtr="1" horzOverflow="overflow">
                    <a:lnL cap="flat">
                      <a:noFill/>
                    </a:lnL>
                    <a:lnR>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chemeClr val="tx1"/>
                          </a:solidFill>
                          <a:effectLst/>
                          <a:latin typeface="Palatino Linotype" charset="0"/>
                          <a:ea typeface="ＭＳ Ｐゴシック" charset="0"/>
                        </a:rPr>
                        <a:t>The mind is a blank slate</a:t>
                      </a:r>
                    </a:p>
                  </a:txBody>
                  <a:tcPr anchor="ctr" anchorCtr="1" horzOverflow="overflow">
                    <a:lnL>
                      <a:noFill/>
                    </a:lnL>
                    <a:lnR cap="flat">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r h="84826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Socrates</a:t>
                      </a:r>
                    </a:p>
                  </a:txBody>
                  <a:tcPr anchor="ctr" anchorCtr="1" horzOverflow="overflow">
                    <a:lnL cap="flat">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Aristotle</a:t>
                      </a:r>
                    </a:p>
                  </a:txBody>
                  <a:tcPr anchor="ctr" anchorCtr="1"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r h="8467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chemeClr val="tx1"/>
                          </a:solidFill>
                          <a:effectLst/>
                          <a:latin typeface="Palatino Linotype" charset="0"/>
                          <a:ea typeface="ＭＳ Ｐゴシック" charset="0"/>
                        </a:rPr>
                        <a:t>Plato</a:t>
                      </a:r>
                    </a:p>
                  </a:txBody>
                  <a:tcPr anchor="ctr" anchorCtr="1" horzOverflow="overflow">
                    <a:lnL cap="flat">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chemeClr val="tx1"/>
                          </a:solidFill>
                          <a:effectLst/>
                          <a:latin typeface="Palatino Linotype" charset="0"/>
                          <a:ea typeface="ＭＳ Ｐゴシック" charset="0"/>
                        </a:rPr>
                        <a:t>Locke</a:t>
                      </a:r>
                    </a:p>
                  </a:txBody>
                  <a:tcPr anchor="ctr" anchorCtr="1"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Tree>
    <p:extLst>
      <p:ext uri="{BB962C8B-B14F-4D97-AF65-F5344CB8AC3E}">
        <p14:creationId xmlns:p14="http://schemas.microsoft.com/office/powerpoint/2010/main" val="4261117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98707" y="1344706"/>
            <a:ext cx="5946588" cy="4154983"/>
          </a:xfrm>
          <a:prstGeom prst="rect">
            <a:avLst/>
          </a:prstGeom>
          <a:noFill/>
        </p:spPr>
        <p:txBody>
          <a:bodyPr wrap="square" rtlCol="0">
            <a:spAutoFit/>
          </a:bodyPr>
          <a:lstStyle/>
          <a:p>
            <a:pPr algn="ctr"/>
            <a:r>
              <a:rPr lang="en-US" sz="8800" i="1" dirty="0" smtClean="0">
                <a:latin typeface="Palatino Linotype"/>
                <a:cs typeface="Palatino Linotype"/>
              </a:rPr>
              <a:t>NOW TAKE NOTES!!!!!</a:t>
            </a:r>
            <a:endParaRPr lang="en-US" sz="8800" i="1" dirty="0">
              <a:latin typeface="Palatino Linotype"/>
              <a:cs typeface="Palatino Linotype"/>
            </a:endParaRPr>
          </a:p>
        </p:txBody>
      </p:sp>
    </p:spTree>
    <p:extLst>
      <p:ext uri="{BB962C8B-B14F-4D97-AF65-F5344CB8AC3E}">
        <p14:creationId xmlns:p14="http://schemas.microsoft.com/office/powerpoint/2010/main" val="1360977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79875"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Structuralism</a:t>
            </a:r>
          </a:p>
        </p:txBody>
      </p:sp>
      <p:pic>
        <p:nvPicPr>
          <p:cNvPr id="38915" name="Picture 4" descr="un-p-01-p04-wund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209800"/>
            <a:ext cx="2741613"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Rectangle 5"/>
          <p:cNvSpPr>
            <a:spLocks noChangeArrowheads="1"/>
          </p:cNvSpPr>
          <p:nvPr/>
        </p:nvSpPr>
        <p:spPr bwMode="auto">
          <a:xfrm>
            <a:off x="157163"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William Wundt</a:t>
            </a:r>
            <a:r>
              <a:rPr lang="en-US" sz="2800" dirty="0">
                <a:latin typeface="Palatino Linotype" charset="0"/>
                <a:cs typeface="+mn-cs"/>
              </a:rPr>
              <a:t> and </a:t>
            </a:r>
            <a:r>
              <a:rPr lang="en-US" sz="2800" dirty="0">
                <a:solidFill>
                  <a:srgbClr val="FF0000"/>
                </a:solidFill>
                <a:latin typeface="Palatino Linotype" charset="0"/>
                <a:cs typeface="+mn-cs"/>
              </a:rPr>
              <a:t>Edward </a:t>
            </a:r>
            <a:r>
              <a:rPr lang="en-US" sz="2800" dirty="0" err="1">
                <a:solidFill>
                  <a:srgbClr val="FF0000"/>
                </a:solidFill>
                <a:latin typeface="Palatino Linotype" charset="0"/>
                <a:cs typeface="+mn-cs"/>
              </a:rPr>
              <a:t>Titchener</a:t>
            </a:r>
            <a:r>
              <a:rPr lang="en-US" sz="2800" dirty="0">
                <a:solidFill>
                  <a:srgbClr val="FF0000"/>
                </a:solidFill>
                <a:latin typeface="Palatino Linotype" charset="0"/>
                <a:cs typeface="+mn-cs"/>
              </a:rPr>
              <a:t> </a:t>
            </a:r>
            <a:r>
              <a:rPr lang="en-US" sz="2800" dirty="0">
                <a:latin typeface="Palatino Linotype" charset="0"/>
                <a:cs typeface="+mn-cs"/>
              </a:rPr>
              <a:t>studied the elements (atoms) of the mind by conducting experiments at Leipzig, Germany, in 1879.</a:t>
            </a:r>
          </a:p>
        </p:txBody>
      </p:sp>
      <p:pic>
        <p:nvPicPr>
          <p:cNvPr id="38917" name="Picture 6" descr="un-p-02-p05-titche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2209800"/>
            <a:ext cx="2741613"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467277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9877">
                                            <p:txEl>
                                              <p:pRg st="0" end="0"/>
                                            </p:txEl>
                                          </p:spTgt>
                                        </p:tgtEl>
                                        <p:attrNameLst>
                                          <p:attrName>style.visibility</p:attrName>
                                        </p:attrNameLst>
                                      </p:cBhvr>
                                      <p:to>
                                        <p:strVal val="visible"/>
                                      </p:to>
                                    </p:set>
                                    <p:animEffect transition="in" filter="dissolve">
                                      <p:cBhvr>
                                        <p:cTn id="7" dur="2000"/>
                                        <p:tgtEl>
                                          <p:spTgt spid="798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1923"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Functionalism</a:t>
            </a:r>
          </a:p>
        </p:txBody>
      </p:sp>
      <p:sp>
        <p:nvSpPr>
          <p:cNvPr id="81924" name="Rectangle 4"/>
          <p:cNvSpPr>
            <a:spLocks noChangeArrowheads="1"/>
          </p:cNvSpPr>
          <p:nvPr/>
        </p:nvSpPr>
        <p:spPr bwMode="auto">
          <a:xfrm>
            <a:off x="307788"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latin typeface="Palatino Linotype" charset="0"/>
                <a:cs typeface="+mn-cs"/>
              </a:rPr>
              <a:t>Influenced by Darwin, </a:t>
            </a:r>
            <a:r>
              <a:rPr lang="en-US" sz="2800" dirty="0">
                <a:solidFill>
                  <a:srgbClr val="FF0000"/>
                </a:solidFill>
                <a:latin typeface="Palatino Linotype" charset="0"/>
                <a:cs typeface="+mn-cs"/>
              </a:rPr>
              <a:t>William James </a:t>
            </a:r>
            <a:r>
              <a:rPr lang="en-US" sz="2800" dirty="0">
                <a:latin typeface="Palatino Linotype" charset="0"/>
                <a:cs typeface="+mn-cs"/>
              </a:rPr>
              <a:t>established the school of functionalism, which opposed structuralism. </a:t>
            </a:r>
          </a:p>
        </p:txBody>
      </p:sp>
      <p:pic>
        <p:nvPicPr>
          <p:cNvPr id="2" name="Picture 1"/>
          <p:cNvPicPr>
            <a:picLocks noChangeAspect="1"/>
          </p:cNvPicPr>
          <p:nvPr/>
        </p:nvPicPr>
        <p:blipFill>
          <a:blip r:embed="rId3"/>
          <a:stretch>
            <a:fillRect/>
          </a:stretch>
        </p:blipFill>
        <p:spPr>
          <a:xfrm>
            <a:off x="1771949" y="1905000"/>
            <a:ext cx="5549854" cy="3121793"/>
          </a:xfrm>
          <a:prstGeom prst="rect">
            <a:avLst/>
          </a:prstGeom>
          <a:ln>
            <a:noFill/>
          </a:ln>
          <a:effectLst>
            <a:softEdge rad="112500"/>
          </a:effectLst>
        </p:spPr>
      </p:pic>
    </p:spTree>
    <p:extLst>
      <p:ext uri="{BB962C8B-B14F-4D97-AF65-F5344CB8AC3E}">
        <p14:creationId xmlns:p14="http://schemas.microsoft.com/office/powerpoint/2010/main" val="188621065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1924">
                                            <p:txEl>
                                              <p:pRg st="0" end="0"/>
                                            </p:txEl>
                                          </p:spTgt>
                                        </p:tgtEl>
                                        <p:attrNameLst>
                                          <p:attrName>style.visibility</p:attrName>
                                        </p:attrNameLst>
                                      </p:cBhvr>
                                      <p:to>
                                        <p:strVal val="visible"/>
                                      </p:to>
                                    </p:set>
                                    <p:animEffect transition="in" filter="dissolve">
                                      <p:cBhvr>
                                        <p:cTn id="7" dur="2000"/>
                                        <p:tgtEl>
                                          <p:spTgt spid="819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1923"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Inheritable Traits</a:t>
            </a:r>
          </a:p>
        </p:txBody>
      </p:sp>
      <p:sp>
        <p:nvSpPr>
          <p:cNvPr id="81924" name="Rectangle 4"/>
          <p:cNvSpPr>
            <a:spLocks noChangeArrowheads="1"/>
          </p:cNvSpPr>
          <p:nvPr/>
        </p:nvSpPr>
        <p:spPr bwMode="auto">
          <a:xfrm>
            <a:off x="218141"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latin typeface="Palatino Linotype" charset="0"/>
                <a:cs typeface="+mn-cs"/>
              </a:rPr>
              <a:t>Also influenced by Darwin, </a:t>
            </a:r>
            <a:r>
              <a:rPr lang="en-US" sz="2800" dirty="0" smtClean="0">
                <a:solidFill>
                  <a:srgbClr val="FF0000"/>
                </a:solidFill>
                <a:latin typeface="Palatino Linotype" charset="0"/>
                <a:cs typeface="+mn-cs"/>
              </a:rPr>
              <a:t>Sir Francis Galton </a:t>
            </a:r>
            <a:r>
              <a:rPr lang="en-US" sz="2800" dirty="0" smtClean="0">
                <a:latin typeface="Palatino Linotype" charset="0"/>
                <a:cs typeface="+mn-cs"/>
              </a:rPr>
              <a:t>believed </a:t>
            </a:r>
            <a:r>
              <a:rPr lang="en-US" sz="2800" dirty="0">
                <a:latin typeface="Palatino Linotype" charset="0"/>
                <a:cs typeface="+mn-cs"/>
              </a:rPr>
              <a:t>hereditary traits influenced intelligence and social status. </a:t>
            </a:r>
          </a:p>
        </p:txBody>
      </p:sp>
      <p:pic>
        <p:nvPicPr>
          <p:cNvPr id="2" name="Picture 1"/>
          <p:cNvPicPr>
            <a:picLocks noChangeAspect="1"/>
          </p:cNvPicPr>
          <p:nvPr/>
        </p:nvPicPr>
        <p:blipFill>
          <a:blip r:embed="rId3"/>
          <a:stretch>
            <a:fillRect/>
          </a:stretch>
        </p:blipFill>
        <p:spPr>
          <a:xfrm>
            <a:off x="3284187" y="1905000"/>
            <a:ext cx="2578014" cy="3186402"/>
          </a:xfrm>
          <a:prstGeom prst="rect">
            <a:avLst/>
          </a:prstGeom>
        </p:spPr>
      </p:pic>
    </p:spTree>
    <p:extLst>
      <p:ext uri="{BB962C8B-B14F-4D97-AF65-F5344CB8AC3E}">
        <p14:creationId xmlns:p14="http://schemas.microsoft.com/office/powerpoint/2010/main" val="111558077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1924">
                                            <p:txEl>
                                              <p:pRg st="0" end="0"/>
                                            </p:txEl>
                                          </p:spTgt>
                                        </p:tgtEl>
                                        <p:attrNameLst>
                                          <p:attrName>style.visibility</p:attrName>
                                        </p:attrNameLst>
                                      </p:cBhvr>
                                      <p:to>
                                        <p:strVal val="visible"/>
                                      </p:to>
                                    </p:set>
                                    <p:animEffect transition="in" filter="dissolve">
                                      <p:cBhvr>
                                        <p:cTn id="7" dur="2000"/>
                                        <p:tgtEl>
                                          <p:spTgt spid="819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1923"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Gestalt Psychology</a:t>
            </a:r>
          </a:p>
        </p:txBody>
      </p:sp>
      <p:sp>
        <p:nvSpPr>
          <p:cNvPr id="81924" name="Rectangle 4"/>
          <p:cNvSpPr>
            <a:spLocks noChangeArrowheads="1"/>
          </p:cNvSpPr>
          <p:nvPr/>
        </p:nvSpPr>
        <p:spPr bwMode="auto">
          <a:xfrm>
            <a:off x="203200" y="5301129"/>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Max Wertheimer, Wolfgang Kohler &amp; Kurt </a:t>
            </a:r>
            <a:r>
              <a:rPr lang="en-US" sz="2800" dirty="0" err="1">
                <a:solidFill>
                  <a:srgbClr val="FF0000"/>
                </a:solidFill>
                <a:latin typeface="Palatino Linotype" charset="0"/>
                <a:cs typeface="+mn-cs"/>
              </a:rPr>
              <a:t>Koffka</a:t>
            </a:r>
            <a:r>
              <a:rPr lang="en-US" sz="2800" dirty="0">
                <a:solidFill>
                  <a:srgbClr val="FF0000"/>
                </a:solidFill>
                <a:latin typeface="Palatino Linotype" charset="0"/>
                <a:cs typeface="+mn-cs"/>
              </a:rPr>
              <a:t> </a:t>
            </a:r>
            <a:r>
              <a:rPr lang="en-US" sz="2800" dirty="0">
                <a:latin typeface="Palatino Linotype" charset="0"/>
                <a:cs typeface="+mn-cs"/>
              </a:rPr>
              <a:t>believed perception is more than the sum of its parts- it involves a “whole pattern.”</a:t>
            </a:r>
          </a:p>
        </p:txBody>
      </p:sp>
      <p:pic>
        <p:nvPicPr>
          <p:cNvPr id="2" name="Picture 1"/>
          <p:cNvPicPr>
            <a:picLocks noChangeAspect="1"/>
          </p:cNvPicPr>
          <p:nvPr/>
        </p:nvPicPr>
        <p:blipFill>
          <a:blip r:embed="rId3"/>
          <a:stretch>
            <a:fillRect/>
          </a:stretch>
        </p:blipFill>
        <p:spPr>
          <a:xfrm>
            <a:off x="457200" y="1758748"/>
            <a:ext cx="2877099" cy="3438638"/>
          </a:xfrm>
          <a:prstGeom prst="rect">
            <a:avLst/>
          </a:prstGeom>
        </p:spPr>
      </p:pic>
      <p:pic>
        <p:nvPicPr>
          <p:cNvPr id="5" name="Picture 4"/>
          <p:cNvPicPr>
            <a:picLocks noChangeAspect="1"/>
          </p:cNvPicPr>
          <p:nvPr/>
        </p:nvPicPr>
        <p:blipFill>
          <a:blip r:embed="rId4"/>
          <a:stretch>
            <a:fillRect/>
          </a:stretch>
        </p:blipFill>
        <p:spPr>
          <a:xfrm>
            <a:off x="5236197" y="2037914"/>
            <a:ext cx="3071794" cy="3071794"/>
          </a:xfrm>
          <a:prstGeom prst="rect">
            <a:avLst/>
          </a:prstGeom>
        </p:spPr>
      </p:pic>
      <p:sp>
        <p:nvSpPr>
          <p:cNvPr id="4" name="TextBox 3"/>
          <p:cNvSpPr txBox="1">
            <a:spLocks noChangeArrowheads="1"/>
          </p:cNvSpPr>
          <p:nvPr/>
        </p:nvSpPr>
        <p:spPr bwMode="auto">
          <a:xfrm>
            <a:off x="3462316" y="2420555"/>
            <a:ext cx="22860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omic Sans MS" charset="0"/>
                <a:ea typeface="ＭＳ Ｐゴシック" charset="0"/>
                <a:cs typeface="ＭＳ Ｐゴシック" charset="0"/>
              </a:defRPr>
            </a:lvl1pPr>
            <a:lvl2pPr marL="742950" indent="-285750" eaLnBrk="0" hangingPunct="0">
              <a:defRPr sz="2400">
                <a:solidFill>
                  <a:schemeClr val="tx1"/>
                </a:solidFill>
                <a:latin typeface="Comic Sans MS" charset="0"/>
                <a:ea typeface="ＭＳ Ｐゴシック" charset="0"/>
              </a:defRPr>
            </a:lvl2pPr>
            <a:lvl3pPr marL="1143000" indent="-228600" eaLnBrk="0" hangingPunct="0">
              <a:defRPr sz="2400">
                <a:solidFill>
                  <a:schemeClr val="tx1"/>
                </a:solidFill>
                <a:latin typeface="Comic Sans MS" charset="0"/>
                <a:ea typeface="ＭＳ Ｐゴシック" charset="0"/>
              </a:defRPr>
            </a:lvl3pPr>
            <a:lvl4pPr marL="1600200" indent="-228600" eaLnBrk="0" hangingPunct="0">
              <a:defRPr sz="2400">
                <a:solidFill>
                  <a:schemeClr val="tx1"/>
                </a:solidFill>
                <a:latin typeface="Comic Sans MS" charset="0"/>
                <a:ea typeface="ＭＳ Ｐゴシック" charset="0"/>
              </a:defRPr>
            </a:lvl4pPr>
            <a:lvl5pPr marL="2057400" indent="-228600" eaLnBrk="0" hangingPunct="0">
              <a:defRPr sz="2400">
                <a:solidFill>
                  <a:schemeClr val="tx1"/>
                </a:solidFill>
                <a:latin typeface="Comic Sans MS" charset="0"/>
                <a:ea typeface="ＭＳ Ｐゴシック" charset="0"/>
              </a:defRPr>
            </a:lvl5pPr>
            <a:lvl6pPr marL="2514600" indent="-228600" eaLnBrk="0" fontAlgn="base" hangingPunct="0">
              <a:spcBef>
                <a:spcPct val="0"/>
              </a:spcBef>
              <a:spcAft>
                <a:spcPct val="0"/>
              </a:spcAft>
              <a:defRPr sz="2400">
                <a:solidFill>
                  <a:schemeClr val="tx1"/>
                </a:solidFill>
                <a:latin typeface="Comic Sans MS" charset="0"/>
                <a:ea typeface="ＭＳ Ｐゴシック" charset="0"/>
              </a:defRPr>
            </a:lvl6pPr>
            <a:lvl7pPr marL="2971800" indent="-228600" eaLnBrk="0" fontAlgn="base" hangingPunct="0">
              <a:spcBef>
                <a:spcPct val="0"/>
              </a:spcBef>
              <a:spcAft>
                <a:spcPct val="0"/>
              </a:spcAft>
              <a:defRPr sz="2400">
                <a:solidFill>
                  <a:schemeClr val="tx1"/>
                </a:solidFill>
                <a:latin typeface="Comic Sans MS" charset="0"/>
                <a:ea typeface="ＭＳ Ｐゴシック" charset="0"/>
              </a:defRPr>
            </a:lvl7pPr>
            <a:lvl8pPr marL="3429000" indent="-228600" eaLnBrk="0" fontAlgn="base" hangingPunct="0">
              <a:spcBef>
                <a:spcPct val="0"/>
              </a:spcBef>
              <a:spcAft>
                <a:spcPct val="0"/>
              </a:spcAft>
              <a:defRPr sz="2400">
                <a:solidFill>
                  <a:schemeClr val="tx1"/>
                </a:solidFill>
                <a:latin typeface="Comic Sans MS" charset="0"/>
                <a:ea typeface="ＭＳ Ｐゴシック" charset="0"/>
              </a:defRPr>
            </a:lvl8pPr>
            <a:lvl9pPr marL="3886200" indent="-228600" eaLnBrk="0" fontAlgn="base" hangingPunct="0">
              <a:spcBef>
                <a:spcPct val="0"/>
              </a:spcBef>
              <a:spcAft>
                <a:spcPct val="0"/>
              </a:spcAft>
              <a:defRPr sz="2400">
                <a:solidFill>
                  <a:schemeClr val="tx1"/>
                </a:solidFill>
                <a:latin typeface="Comic Sans MS" charset="0"/>
                <a:ea typeface="ＭＳ Ｐゴシック" charset="0"/>
              </a:defRPr>
            </a:lvl9pPr>
          </a:lstStyle>
          <a:p>
            <a:pPr eaLnBrk="1" hangingPunct="1"/>
            <a:r>
              <a:rPr lang="en-US" sz="1800" dirty="0"/>
              <a:t>The human eye sees the whole image as opposed to two images in one</a:t>
            </a:r>
            <a:r>
              <a:rPr lang="en-US" sz="1800" dirty="0" smtClean="0"/>
              <a:t>.</a:t>
            </a:r>
            <a:endParaRPr lang="en-US" sz="1800" dirty="0"/>
          </a:p>
        </p:txBody>
      </p:sp>
    </p:spTree>
    <p:extLst>
      <p:ext uri="{BB962C8B-B14F-4D97-AF65-F5344CB8AC3E}">
        <p14:creationId xmlns:p14="http://schemas.microsoft.com/office/powerpoint/2010/main" val="419394709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1924">
                                            <p:txEl>
                                              <p:pRg st="0" end="0"/>
                                            </p:txEl>
                                          </p:spTgt>
                                        </p:tgtEl>
                                        <p:attrNameLst>
                                          <p:attrName>style.visibility</p:attrName>
                                        </p:attrNameLst>
                                      </p:cBhvr>
                                      <p:to>
                                        <p:strVal val="visible"/>
                                      </p:to>
                                    </p:set>
                                    <p:animEffect transition="in" filter="dissolve">
                                      <p:cBhvr>
                                        <p:cTn id="7" dur="2000"/>
                                        <p:tgtEl>
                                          <p:spTgt spid="819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3971" name="Rectangle 3"/>
          <p:cNvSpPr>
            <a:spLocks noGrp="1" noChangeArrowheads="1"/>
          </p:cNvSpPr>
          <p:nvPr>
            <p:ph type="body" idx="1"/>
          </p:nvPr>
        </p:nvSpPr>
        <p:spPr>
          <a:xfrm>
            <a:off x="152400" y="1295400"/>
            <a:ext cx="8520113"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Psychoanalytic Psychology </a:t>
            </a:r>
            <a:r>
              <a:rPr lang="en-US" sz="2800" dirty="0" smtClean="0">
                <a:latin typeface="Palatino Linotype" charset="0"/>
                <a:cs typeface="+mn-cs"/>
              </a:rPr>
              <a:t>= The Unconscious Mind</a:t>
            </a:r>
          </a:p>
        </p:txBody>
      </p:sp>
      <p:sp>
        <p:nvSpPr>
          <p:cNvPr id="83972" name="Rectangle 4"/>
          <p:cNvSpPr>
            <a:spLocks noChangeArrowheads="1"/>
          </p:cNvSpPr>
          <p:nvPr/>
        </p:nvSpPr>
        <p:spPr bwMode="auto">
          <a:xfrm>
            <a:off x="152400"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Sigmund Freud </a:t>
            </a:r>
            <a:r>
              <a:rPr lang="en-US" sz="2800" dirty="0">
                <a:latin typeface="Palatino Linotype" charset="0"/>
                <a:cs typeface="+mn-cs"/>
              </a:rPr>
              <a:t>and his followers emphasized the importance of the unconscious mind and its effects on human behavior.</a:t>
            </a:r>
          </a:p>
        </p:txBody>
      </p:sp>
      <p:pic>
        <p:nvPicPr>
          <p:cNvPr id="2" name="Picture 1"/>
          <p:cNvPicPr>
            <a:picLocks noChangeAspect="1"/>
          </p:cNvPicPr>
          <p:nvPr/>
        </p:nvPicPr>
        <p:blipFill>
          <a:blip r:embed="rId3"/>
          <a:stretch>
            <a:fillRect/>
          </a:stretch>
        </p:blipFill>
        <p:spPr>
          <a:xfrm>
            <a:off x="2554941" y="2036233"/>
            <a:ext cx="3884706" cy="2945902"/>
          </a:xfrm>
          <a:prstGeom prst="rect">
            <a:avLst/>
          </a:prstGeom>
        </p:spPr>
      </p:pic>
    </p:spTree>
    <p:extLst>
      <p:ext uri="{BB962C8B-B14F-4D97-AF65-F5344CB8AC3E}">
        <p14:creationId xmlns:p14="http://schemas.microsoft.com/office/powerpoint/2010/main" val="420811282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3972">
                                            <p:txEl>
                                              <p:pRg st="0" end="0"/>
                                            </p:txEl>
                                          </p:spTgt>
                                        </p:tgtEl>
                                        <p:attrNameLst>
                                          <p:attrName>style.visibility</p:attrName>
                                        </p:attrNameLst>
                                      </p:cBhvr>
                                      <p:to>
                                        <p:strVal val="visible"/>
                                      </p:to>
                                    </p:set>
                                    <p:animEffect transition="in" filter="dissolve">
                                      <p:cBhvr>
                                        <p:cTn id="7" dur="2000"/>
                                        <p:tgtEl>
                                          <p:spTgt spid="839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3971"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Behavioral Psychology</a:t>
            </a:r>
          </a:p>
        </p:txBody>
      </p:sp>
      <p:sp>
        <p:nvSpPr>
          <p:cNvPr id="83972" name="Rectangle 4"/>
          <p:cNvSpPr>
            <a:spLocks noChangeArrowheads="1"/>
          </p:cNvSpPr>
          <p:nvPr/>
        </p:nvSpPr>
        <p:spPr bwMode="auto">
          <a:xfrm>
            <a:off x="158376"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Ivan Pavlov </a:t>
            </a:r>
            <a:r>
              <a:rPr lang="en-US" sz="2800" dirty="0">
                <a:latin typeface="Palatino Linotype" charset="0"/>
                <a:cs typeface="+mn-cs"/>
              </a:rPr>
              <a:t>and his well known experiments created the concept of “conditioned response” and behavior as a learned process.</a:t>
            </a:r>
          </a:p>
        </p:txBody>
      </p:sp>
      <p:pic>
        <p:nvPicPr>
          <p:cNvPr id="491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133600"/>
            <a:ext cx="2709863" cy="277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54102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3972">
                                            <p:txEl>
                                              <p:pRg st="0" end="0"/>
                                            </p:txEl>
                                          </p:spTgt>
                                        </p:tgtEl>
                                        <p:attrNameLst>
                                          <p:attrName>style.visibility</p:attrName>
                                        </p:attrNameLst>
                                      </p:cBhvr>
                                      <p:to>
                                        <p:strVal val="visible"/>
                                      </p:to>
                                    </p:set>
                                    <p:animEffect transition="in" filter="dissolve">
                                      <p:cBhvr>
                                        <p:cTn id="7" dur="2000"/>
                                        <p:tgtEl>
                                          <p:spTgt spid="839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Develops</a:t>
            </a:r>
          </a:p>
        </p:txBody>
      </p:sp>
      <p:sp>
        <p:nvSpPr>
          <p:cNvPr id="86019"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Behaviorism</a:t>
            </a:r>
          </a:p>
        </p:txBody>
      </p:sp>
      <p:sp>
        <p:nvSpPr>
          <p:cNvPr id="86020" name="Rectangle 4"/>
          <p:cNvSpPr>
            <a:spLocks noChangeArrowheads="1"/>
          </p:cNvSpPr>
          <p:nvPr/>
        </p:nvSpPr>
        <p:spPr bwMode="auto">
          <a:xfrm>
            <a:off x="442913"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John B. Watson </a:t>
            </a:r>
            <a:r>
              <a:rPr lang="en-US" sz="2800" dirty="0">
                <a:latin typeface="Palatino Linotype" charset="0"/>
                <a:cs typeface="+mn-cs"/>
              </a:rPr>
              <a:t>(1913) and later </a:t>
            </a:r>
            <a:r>
              <a:rPr lang="en-US" sz="2800" dirty="0">
                <a:solidFill>
                  <a:srgbClr val="FF0000"/>
                </a:solidFill>
                <a:latin typeface="Palatino Linotype" charset="0"/>
                <a:cs typeface="+mn-cs"/>
              </a:rPr>
              <a:t>B.F. Skinner </a:t>
            </a:r>
            <a:r>
              <a:rPr lang="en-US" sz="2800" dirty="0">
                <a:latin typeface="Palatino Linotype" charset="0"/>
                <a:cs typeface="+mn-cs"/>
              </a:rPr>
              <a:t>emphasized the study of overt behavior as the subject matter of scientific psychology. </a:t>
            </a:r>
          </a:p>
        </p:txBody>
      </p:sp>
      <p:pic>
        <p:nvPicPr>
          <p:cNvPr id="51206" name="Picture 7" descr="12673_MyersPsy8e_ProUN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063" y="2209800"/>
            <a:ext cx="2605087"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8" descr="12673_MyersPsy8e_ProUN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2176463"/>
            <a:ext cx="2741613" cy="27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874667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6020">
                                            <p:txEl>
                                              <p:pRg st="0" end="0"/>
                                            </p:txEl>
                                          </p:spTgt>
                                        </p:tgtEl>
                                        <p:attrNameLst>
                                          <p:attrName>style.visibility</p:attrName>
                                        </p:attrNameLst>
                                      </p:cBhvr>
                                      <p:to>
                                        <p:strVal val="visible"/>
                                      </p:to>
                                    </p:set>
                                    <p:animEffect transition="in" filter="dissolve">
                                      <p:cBhvr>
                                        <p:cTn id="7" dur="2000"/>
                                        <p:tgtEl>
                                          <p:spTgt spid="860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solidFill>
                  <a:schemeClr val="tx1"/>
                </a:solidFill>
                <a:latin typeface="Palatino Linotype" charset="0"/>
              </a:rPr>
              <a:t>Psychology’s </a:t>
            </a:r>
            <a:r>
              <a:rPr lang="en-US" sz="4800" dirty="0" smtClean="0">
                <a:solidFill>
                  <a:schemeClr val="tx1"/>
                </a:solidFill>
                <a:latin typeface="Palatino Linotype" charset="0"/>
              </a:rPr>
              <a:t>Roots</a:t>
            </a:r>
            <a:br>
              <a:rPr lang="en-US" sz="4800" dirty="0" smtClean="0">
                <a:solidFill>
                  <a:schemeClr val="tx1"/>
                </a:solidFill>
                <a:latin typeface="Palatino Linotype" charset="0"/>
              </a:rPr>
            </a:br>
            <a:r>
              <a:rPr lang="en-US" sz="3600" i="1" dirty="0" smtClean="0">
                <a:solidFill>
                  <a:schemeClr val="accent3">
                    <a:lumMod val="50000"/>
                  </a:schemeClr>
                </a:solidFill>
                <a:latin typeface="Palatino Linotype" charset="0"/>
              </a:rPr>
              <a:t>Prescientific Psychology</a:t>
            </a:r>
            <a:endParaRPr lang="en-US" i="1" dirty="0">
              <a:solidFill>
                <a:schemeClr val="accent3">
                  <a:lumMod val="50000"/>
                </a:schemeClr>
              </a:solidFill>
            </a:endParaRPr>
          </a:p>
        </p:txBody>
      </p:sp>
      <p:pic>
        <p:nvPicPr>
          <p:cNvPr id="4" name="Picture 4" descr="buddha"/>
          <p:cNvPicPr>
            <a:picLocks noChangeAspect="1" noChangeArrowheads="1"/>
          </p:cNvPicPr>
          <p:nvPr/>
        </p:nvPicPr>
        <p:blipFill>
          <a:blip r:embed="rId3">
            <a:extLst>
              <a:ext uri="{28A0092B-C50C-407E-A947-70E740481C1C}">
                <a14:useLocalDpi xmlns:a14="http://schemas.microsoft.com/office/drawing/2010/main" val="0"/>
              </a:ext>
            </a:extLst>
          </a:blip>
          <a:srcRect r="7869"/>
          <a:stretch>
            <a:fillRect/>
          </a:stretch>
        </p:blipFill>
        <p:spPr bwMode="auto">
          <a:xfrm>
            <a:off x="2482850" y="1892969"/>
            <a:ext cx="4143375" cy="30210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751306" y="5051450"/>
            <a:ext cx="7620000" cy="1569660"/>
          </a:xfrm>
          <a:prstGeom prst="rect">
            <a:avLst/>
          </a:prstGeom>
        </p:spPr>
        <p:txBody>
          <a:bodyPr wrap="square">
            <a:spAutoFit/>
          </a:bodyPr>
          <a:lstStyle/>
          <a:p>
            <a:pPr algn="ctr">
              <a:spcBef>
                <a:spcPct val="20000"/>
              </a:spcBef>
              <a:buFont typeface="Wingdings" charset="0"/>
              <a:buNone/>
              <a:defRPr/>
            </a:pPr>
            <a:r>
              <a:rPr lang="en-US" sz="3200" dirty="0">
                <a:latin typeface="Palatino Linotype" charset="0"/>
              </a:rPr>
              <a:t>In India, Buddha wondered how sensations and perceptions combined to form ideas.</a:t>
            </a:r>
          </a:p>
        </p:txBody>
      </p:sp>
    </p:spTree>
    <p:extLst>
      <p:ext uri="{BB962C8B-B14F-4D97-AF65-F5344CB8AC3E}">
        <p14:creationId xmlns:p14="http://schemas.microsoft.com/office/powerpoint/2010/main" val="658118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Develops</a:t>
            </a:r>
          </a:p>
        </p:txBody>
      </p:sp>
      <p:sp>
        <p:nvSpPr>
          <p:cNvPr id="88067"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Humanistic Psychology</a:t>
            </a:r>
          </a:p>
        </p:txBody>
      </p:sp>
      <p:sp>
        <p:nvSpPr>
          <p:cNvPr id="88068" name="Rectangle 4"/>
          <p:cNvSpPr>
            <a:spLocks noChangeArrowheads="1"/>
          </p:cNvSpPr>
          <p:nvPr/>
        </p:nvSpPr>
        <p:spPr bwMode="auto">
          <a:xfrm>
            <a:off x="158376"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Abraham Maslow </a:t>
            </a:r>
            <a:r>
              <a:rPr lang="en-US" sz="2800" dirty="0">
                <a:latin typeface="Palatino Linotype" charset="0"/>
                <a:cs typeface="+mn-cs"/>
              </a:rPr>
              <a:t>and </a:t>
            </a:r>
            <a:r>
              <a:rPr lang="en-US" sz="2800" dirty="0">
                <a:solidFill>
                  <a:srgbClr val="FF0000"/>
                </a:solidFill>
                <a:latin typeface="Palatino Linotype" charset="0"/>
                <a:cs typeface="+mn-cs"/>
              </a:rPr>
              <a:t>Carl Rogers </a:t>
            </a:r>
            <a:r>
              <a:rPr lang="en-US" sz="2800" dirty="0">
                <a:latin typeface="Palatino Linotype" charset="0"/>
                <a:cs typeface="+mn-cs"/>
              </a:rPr>
              <a:t>emphasized current environmental influences on our growth potential and our need for love and acceptance. </a:t>
            </a:r>
          </a:p>
        </p:txBody>
      </p:sp>
      <p:pic>
        <p:nvPicPr>
          <p:cNvPr id="53254" name="Picture 7" descr="pic_02_CarlRogers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66950"/>
            <a:ext cx="192881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8" descr="maslow2"/>
          <p:cNvPicPr>
            <a:picLocks noChangeAspect="1" noChangeArrowheads="1"/>
          </p:cNvPicPr>
          <p:nvPr/>
        </p:nvPicPr>
        <p:blipFill>
          <a:blip r:embed="rId4">
            <a:extLst>
              <a:ext uri="{28A0092B-C50C-407E-A947-70E740481C1C}">
                <a14:useLocalDpi xmlns:a14="http://schemas.microsoft.com/office/drawing/2010/main" val="0"/>
              </a:ext>
            </a:extLst>
          </a:blip>
          <a:srcRect b="2805"/>
          <a:stretch>
            <a:fillRect/>
          </a:stretch>
        </p:blipFill>
        <p:spPr bwMode="auto">
          <a:xfrm>
            <a:off x="1966913" y="2224088"/>
            <a:ext cx="18288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29878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8068">
                                            <p:txEl>
                                              <p:pRg st="0" end="0"/>
                                            </p:txEl>
                                          </p:spTgt>
                                        </p:tgtEl>
                                        <p:attrNameLst>
                                          <p:attrName>style.visibility</p:attrName>
                                        </p:attrNameLst>
                                      </p:cBhvr>
                                      <p:to>
                                        <p:strVal val="visible"/>
                                      </p:to>
                                    </p:set>
                                    <p:animEffect transition="in" filter="dissolve">
                                      <p:cBhvr>
                                        <p:cTn id="7" dur="2000"/>
                                        <p:tgtEl>
                                          <p:spTgt spid="880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en-US" sz="4000" smtClean="0">
                <a:latin typeface="Palatino Linotype" charset="0"/>
                <a:cs typeface="+mj-cs"/>
              </a:rPr>
              <a:t>Psychological Science is Born</a:t>
            </a:r>
          </a:p>
        </p:txBody>
      </p:sp>
      <p:sp>
        <p:nvSpPr>
          <p:cNvPr id="83971" name="Rectangle 3"/>
          <p:cNvSpPr>
            <a:spLocks noGrp="1" noChangeArrowheads="1"/>
          </p:cNvSpPr>
          <p:nvPr>
            <p:ph type="body" idx="1"/>
          </p:nvPr>
        </p:nvSpPr>
        <p:spPr>
          <a:xfrm>
            <a:off x="442913" y="1295400"/>
            <a:ext cx="8229600" cy="609600"/>
          </a:xfrm>
        </p:spPr>
        <p:txBody>
          <a:bodyPr/>
          <a:lstStyle/>
          <a:p>
            <a:pPr marL="609600" indent="-609600" algn="ctr" eaLnBrk="1" hangingPunct="1">
              <a:buFont typeface="Wingdings" charset="0"/>
              <a:buNone/>
              <a:defRPr/>
            </a:pPr>
            <a:r>
              <a:rPr lang="en-US" sz="2800" dirty="0" smtClean="0">
                <a:solidFill>
                  <a:srgbClr val="FF0000"/>
                </a:solidFill>
                <a:latin typeface="Palatino Linotype" charset="0"/>
                <a:cs typeface="+mn-cs"/>
              </a:rPr>
              <a:t>Cognitive Psychology</a:t>
            </a:r>
          </a:p>
        </p:txBody>
      </p:sp>
      <p:sp>
        <p:nvSpPr>
          <p:cNvPr id="83972" name="Rectangle 4"/>
          <p:cNvSpPr>
            <a:spLocks noChangeArrowheads="1"/>
          </p:cNvSpPr>
          <p:nvPr/>
        </p:nvSpPr>
        <p:spPr bwMode="auto">
          <a:xfrm>
            <a:off x="307789" y="5257800"/>
            <a:ext cx="8229600" cy="129540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spcBef>
                <a:spcPct val="20000"/>
              </a:spcBef>
              <a:buFont typeface="Wingdings" charset="0"/>
              <a:buNone/>
              <a:defRPr/>
            </a:pPr>
            <a:r>
              <a:rPr lang="en-US" sz="2800" dirty="0">
                <a:solidFill>
                  <a:srgbClr val="FF0000"/>
                </a:solidFill>
                <a:latin typeface="Palatino Linotype" charset="0"/>
                <a:cs typeface="+mn-cs"/>
              </a:rPr>
              <a:t>Jean Piaget </a:t>
            </a:r>
            <a:r>
              <a:rPr lang="en-US" sz="2800" dirty="0">
                <a:latin typeface="Palatino Linotype" charset="0"/>
                <a:cs typeface="+mn-cs"/>
              </a:rPr>
              <a:t>and others focused on how humans process, store, and use information and how that information influences behavior. </a:t>
            </a:r>
          </a:p>
        </p:txBody>
      </p:sp>
      <p:pic>
        <p:nvPicPr>
          <p:cNvPr id="5530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133600"/>
            <a:ext cx="2895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94534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83972">
                                            <p:txEl>
                                              <p:pRg st="0" end="0"/>
                                            </p:txEl>
                                          </p:spTgt>
                                        </p:tgtEl>
                                        <p:attrNameLst>
                                          <p:attrName>style.visibility</p:attrName>
                                        </p:attrNameLst>
                                      </p:cBhvr>
                                      <p:to>
                                        <p:strVal val="visible"/>
                                      </p:to>
                                    </p:set>
                                    <p:animEffect transition="in" filter="dissolve">
                                      <p:cBhvr>
                                        <p:cTn id="7" dur="2000"/>
                                        <p:tgtEl>
                                          <p:spTgt spid="839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chemeClr val="tx1"/>
                </a:solidFill>
                <a:latin typeface="Palatino Linotype" charset="0"/>
              </a:rPr>
              <a:t>Prescientific Psychology</a:t>
            </a:r>
            <a:r>
              <a:rPr lang="en-US" sz="4800" dirty="0">
                <a:solidFill>
                  <a:schemeClr val="tx1"/>
                </a:solidFill>
                <a:latin typeface="Palatino Linotype" charset="0"/>
              </a:rPr>
              <a:t/>
            </a:r>
            <a:br>
              <a:rPr lang="en-US" sz="4800" dirty="0">
                <a:solidFill>
                  <a:schemeClr val="tx1"/>
                </a:solidFill>
                <a:latin typeface="Palatino Linotype" charset="0"/>
              </a:rPr>
            </a:br>
            <a:r>
              <a:rPr lang="en-US" sz="3600" i="1" dirty="0">
                <a:solidFill>
                  <a:srgbClr val="7A7425"/>
                </a:solidFill>
                <a:latin typeface="Palatino Linotype" charset="0"/>
              </a:rPr>
              <a:t>Confucius (551-479 B.C.</a:t>
            </a:r>
            <a:r>
              <a:rPr lang="en-US" sz="3600" i="1" dirty="0" smtClean="0">
                <a:solidFill>
                  <a:srgbClr val="7A7425"/>
                </a:solidFill>
                <a:latin typeface="Palatino Linotype" charset="0"/>
              </a:rPr>
              <a:t>)</a:t>
            </a:r>
            <a:endParaRPr lang="en-US" i="1" dirty="0">
              <a:solidFill>
                <a:srgbClr val="7A7425"/>
              </a:solidFill>
            </a:endParaRPr>
          </a:p>
        </p:txBody>
      </p:sp>
      <p:pic>
        <p:nvPicPr>
          <p:cNvPr id="4" name="Picture 5" descr="confuci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368" y="1630947"/>
            <a:ext cx="2931528" cy="37808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47052" y="5556434"/>
            <a:ext cx="8836527" cy="1015663"/>
          </a:xfrm>
          <a:prstGeom prst="rect">
            <a:avLst/>
          </a:prstGeom>
        </p:spPr>
        <p:txBody>
          <a:bodyPr wrap="square">
            <a:spAutoFit/>
          </a:bodyPr>
          <a:lstStyle/>
          <a:p>
            <a:pPr algn="ctr">
              <a:spcBef>
                <a:spcPct val="20000"/>
              </a:spcBef>
              <a:buFont typeface="Wingdings" charset="0"/>
              <a:buNone/>
              <a:defRPr/>
            </a:pPr>
            <a:r>
              <a:rPr lang="en-US" sz="3000" dirty="0">
                <a:latin typeface="Palatino Linotype" charset="0"/>
              </a:rPr>
              <a:t>In China, Confucius stressed the power of ideas and the importance of an educated mind.</a:t>
            </a:r>
          </a:p>
        </p:txBody>
      </p:sp>
    </p:spTree>
    <p:extLst>
      <p:ext uri="{BB962C8B-B14F-4D97-AF65-F5344CB8AC3E}">
        <p14:creationId xmlns:p14="http://schemas.microsoft.com/office/powerpoint/2010/main" val="3857983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chemeClr val="tx1"/>
                </a:solidFill>
                <a:latin typeface="Palatino Linotype" charset="0"/>
              </a:rPr>
              <a:t>Prescientific Psychology</a:t>
            </a:r>
            <a:br>
              <a:rPr lang="en-US" sz="4400" dirty="0">
                <a:solidFill>
                  <a:schemeClr val="tx1"/>
                </a:solidFill>
                <a:latin typeface="Palatino Linotype" charset="0"/>
              </a:rPr>
            </a:br>
            <a:r>
              <a:rPr lang="en-US" sz="3200" i="1" dirty="0" smtClean="0">
                <a:solidFill>
                  <a:srgbClr val="7A7425"/>
                </a:solidFill>
                <a:latin typeface="Palatino Linotype" charset="0"/>
              </a:rPr>
              <a:t>Hebrew Scriptures</a:t>
            </a:r>
            <a:endParaRPr lang="en-US" dirty="0"/>
          </a:p>
        </p:txBody>
      </p:sp>
      <p:pic>
        <p:nvPicPr>
          <p:cNvPr id="4" name="Picture 5" descr="hebrewbi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2366" y="1671018"/>
            <a:ext cx="2725737" cy="36811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577517" y="5592362"/>
            <a:ext cx="7390062" cy="1077218"/>
          </a:xfrm>
          <a:prstGeom prst="rect">
            <a:avLst/>
          </a:prstGeom>
        </p:spPr>
        <p:txBody>
          <a:bodyPr wrap="square">
            <a:spAutoFit/>
          </a:bodyPr>
          <a:lstStyle/>
          <a:p>
            <a:pPr algn="ctr">
              <a:spcBef>
                <a:spcPct val="20000"/>
              </a:spcBef>
              <a:buFont typeface="Wingdings" charset="0"/>
              <a:buNone/>
              <a:defRPr/>
            </a:pPr>
            <a:r>
              <a:rPr lang="en-US" sz="3200" dirty="0">
                <a:latin typeface="Palatino Linotype" charset="0"/>
              </a:rPr>
              <a:t>Hebrew scriptures linked mind and emotion to the body.</a:t>
            </a:r>
          </a:p>
        </p:txBody>
      </p:sp>
    </p:spTree>
    <p:extLst>
      <p:ext uri="{BB962C8B-B14F-4D97-AF65-F5344CB8AC3E}">
        <p14:creationId xmlns:p14="http://schemas.microsoft.com/office/powerpoint/2010/main" val="1074480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425"/>
            <a:ext cx="7620000" cy="1143000"/>
          </a:xfrm>
        </p:spPr>
        <p:txBody>
          <a:bodyPr/>
          <a:lstStyle/>
          <a:p>
            <a:r>
              <a:rPr lang="en-US" sz="4800" dirty="0">
                <a:solidFill>
                  <a:schemeClr val="tx1"/>
                </a:solidFill>
                <a:latin typeface="Palatino Linotype" charset="0"/>
              </a:rPr>
              <a:t>Prescientific Psychology</a:t>
            </a:r>
            <a:br>
              <a:rPr lang="en-US" sz="4800" dirty="0">
                <a:solidFill>
                  <a:schemeClr val="tx1"/>
                </a:solidFill>
                <a:latin typeface="Palatino Linotype" charset="0"/>
              </a:rPr>
            </a:br>
            <a:r>
              <a:rPr lang="en-US" sz="2800" i="1" dirty="0">
                <a:solidFill>
                  <a:srgbClr val="7A7425"/>
                </a:solidFill>
                <a:latin typeface="Palatino Linotype" charset="0"/>
              </a:rPr>
              <a:t>Socrates (469-399 B.C.) and Plato (428-348 B.C.</a:t>
            </a:r>
            <a:r>
              <a:rPr lang="en-US" sz="2800" i="1" dirty="0" smtClean="0">
                <a:solidFill>
                  <a:srgbClr val="7A7425"/>
                </a:solidFill>
                <a:latin typeface="Palatino Linotype" charset="0"/>
              </a:rPr>
              <a:t>)</a:t>
            </a:r>
            <a:endParaRPr lang="en-US" sz="4000" i="1" dirty="0">
              <a:solidFill>
                <a:srgbClr val="7A7425"/>
              </a:solidFill>
            </a:endParaRPr>
          </a:p>
        </p:txBody>
      </p:sp>
      <p:pic>
        <p:nvPicPr>
          <p:cNvPr id="4" name="Picture 7" descr="socratesbu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9042" y="1723608"/>
            <a:ext cx="2450432" cy="32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pla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9039" y="1723608"/>
            <a:ext cx="2371897" cy="32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840547" y="1276155"/>
            <a:ext cx="1117914" cy="400110"/>
          </a:xfrm>
          <a:prstGeom prst="rect">
            <a:avLst/>
          </a:prstGeom>
        </p:spPr>
        <p:txBody>
          <a:bodyPr wrap="none">
            <a:spAutoFit/>
          </a:bodyPr>
          <a:lstStyle/>
          <a:p>
            <a:r>
              <a:rPr lang="en-US" sz="2000" dirty="0">
                <a:latin typeface="Palatino Linotype" charset="0"/>
              </a:rPr>
              <a:t>Socrates </a:t>
            </a:r>
            <a:endParaRPr lang="en-US" sz="2000" dirty="0"/>
          </a:p>
        </p:txBody>
      </p:sp>
      <p:sp>
        <p:nvSpPr>
          <p:cNvPr id="7" name="Rectangle 6"/>
          <p:cNvSpPr/>
          <p:nvPr/>
        </p:nvSpPr>
        <p:spPr>
          <a:xfrm>
            <a:off x="6102955" y="1270081"/>
            <a:ext cx="778954" cy="400110"/>
          </a:xfrm>
          <a:prstGeom prst="rect">
            <a:avLst/>
          </a:prstGeom>
        </p:spPr>
        <p:txBody>
          <a:bodyPr wrap="none">
            <a:spAutoFit/>
          </a:bodyPr>
          <a:lstStyle/>
          <a:p>
            <a:r>
              <a:rPr lang="en-US" sz="2000" dirty="0">
                <a:latin typeface="Palatino Linotype" charset="0"/>
              </a:rPr>
              <a:t>Plato </a:t>
            </a:r>
            <a:endParaRPr lang="en-US" dirty="0"/>
          </a:p>
        </p:txBody>
      </p:sp>
      <p:sp>
        <p:nvSpPr>
          <p:cNvPr id="8" name="Rectangle 7"/>
          <p:cNvSpPr/>
          <p:nvPr/>
        </p:nvSpPr>
        <p:spPr>
          <a:xfrm>
            <a:off x="457200" y="5016617"/>
            <a:ext cx="7620000" cy="1815882"/>
          </a:xfrm>
          <a:prstGeom prst="rect">
            <a:avLst/>
          </a:prstGeom>
        </p:spPr>
        <p:txBody>
          <a:bodyPr wrap="square">
            <a:spAutoFit/>
          </a:bodyPr>
          <a:lstStyle/>
          <a:p>
            <a:pPr algn="ctr">
              <a:spcBef>
                <a:spcPct val="20000"/>
              </a:spcBef>
              <a:buFont typeface="Wingdings" charset="0"/>
              <a:buNone/>
              <a:defRPr/>
            </a:pPr>
            <a:r>
              <a:rPr lang="en-US" sz="2800" dirty="0">
                <a:latin typeface="Palatino Linotype" charset="0"/>
              </a:rPr>
              <a:t>Socrates and his student Plato believed the mind was separate from the body, the mind continued to exist after death, and ideas were innate.</a:t>
            </a:r>
          </a:p>
        </p:txBody>
      </p:sp>
    </p:spTree>
    <p:extLst>
      <p:ext uri="{BB962C8B-B14F-4D97-AF65-F5344CB8AC3E}">
        <p14:creationId xmlns:p14="http://schemas.microsoft.com/office/powerpoint/2010/main" val="891971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269"/>
            <a:ext cx="7620000" cy="1143000"/>
          </a:xfrm>
        </p:spPr>
        <p:txBody>
          <a:bodyPr/>
          <a:lstStyle/>
          <a:p>
            <a:r>
              <a:rPr lang="en-US" sz="4800" dirty="0">
                <a:solidFill>
                  <a:schemeClr val="tx1"/>
                </a:solidFill>
                <a:latin typeface="Palatino Linotype" charset="0"/>
              </a:rPr>
              <a:t>Prescientific</a:t>
            </a:r>
            <a:r>
              <a:rPr lang="en-US" sz="5400" dirty="0">
                <a:solidFill>
                  <a:schemeClr val="tx1"/>
                </a:solidFill>
                <a:latin typeface="Palatino Linotype" charset="0"/>
              </a:rPr>
              <a:t> </a:t>
            </a:r>
            <a:r>
              <a:rPr lang="en-US" sz="4800" dirty="0">
                <a:solidFill>
                  <a:schemeClr val="tx1"/>
                </a:solidFill>
                <a:latin typeface="Palatino Linotype" charset="0"/>
              </a:rPr>
              <a:t>Psychology</a:t>
            </a:r>
            <a:br>
              <a:rPr lang="en-US" sz="4800" dirty="0">
                <a:solidFill>
                  <a:schemeClr val="tx1"/>
                </a:solidFill>
                <a:latin typeface="Palatino Linotype" charset="0"/>
              </a:rPr>
            </a:br>
            <a:r>
              <a:rPr lang="en-US" sz="3200" i="1" dirty="0">
                <a:latin typeface="Palatino Linotype" charset="0"/>
              </a:rPr>
              <a:t>Aristotle (384-322 B.C.</a:t>
            </a:r>
            <a:r>
              <a:rPr lang="en-US" sz="3200" i="1" dirty="0" smtClean="0">
                <a:latin typeface="Palatino Linotype" charset="0"/>
              </a:rPr>
              <a:t>)</a:t>
            </a:r>
            <a:endParaRPr lang="en-US" i="1" dirty="0"/>
          </a:p>
        </p:txBody>
      </p:sp>
      <p:pic>
        <p:nvPicPr>
          <p:cNvPr id="4" name="Picture 5" descr="Aristot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7894" y="1698868"/>
            <a:ext cx="2525546" cy="31934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27263" y="5093369"/>
            <a:ext cx="8077200" cy="1569660"/>
          </a:xfrm>
          <a:prstGeom prst="rect">
            <a:avLst/>
          </a:prstGeom>
        </p:spPr>
        <p:txBody>
          <a:bodyPr wrap="square">
            <a:spAutoFit/>
          </a:bodyPr>
          <a:lstStyle/>
          <a:p>
            <a:pPr algn="ctr">
              <a:spcBef>
                <a:spcPct val="20000"/>
              </a:spcBef>
              <a:buFont typeface="Wingdings" charset="0"/>
              <a:buNone/>
              <a:defRPr/>
            </a:pPr>
            <a:r>
              <a:rPr lang="en-US" sz="3200" dirty="0">
                <a:latin typeface="Palatino Linotype" charset="0"/>
              </a:rPr>
              <a:t>Aristotle suggested that the soul is not separable from the body and that knowledge (ideas) grow from experience.</a:t>
            </a:r>
          </a:p>
        </p:txBody>
      </p:sp>
    </p:spTree>
    <p:extLst>
      <p:ext uri="{BB962C8B-B14F-4D97-AF65-F5344CB8AC3E}">
        <p14:creationId xmlns:p14="http://schemas.microsoft.com/office/powerpoint/2010/main" val="695930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chemeClr val="tx1"/>
                </a:solidFill>
                <a:latin typeface="Palatino Linotype" charset="0"/>
              </a:rPr>
              <a:t>Prescientific</a:t>
            </a:r>
            <a:r>
              <a:rPr lang="en-US" sz="4800" dirty="0" smtClean="0">
                <a:solidFill>
                  <a:schemeClr val="tx1"/>
                </a:solidFill>
                <a:latin typeface="Palatino Linotype" charset="0"/>
              </a:rPr>
              <a:t> </a:t>
            </a:r>
            <a:r>
              <a:rPr lang="en-US" sz="4400" dirty="0" smtClean="0">
                <a:solidFill>
                  <a:schemeClr val="tx1"/>
                </a:solidFill>
                <a:latin typeface="Palatino Linotype" charset="0"/>
              </a:rPr>
              <a:t>Psychology</a:t>
            </a:r>
            <a:br>
              <a:rPr lang="en-US" sz="4400" dirty="0" smtClean="0">
                <a:solidFill>
                  <a:schemeClr val="tx1"/>
                </a:solidFill>
                <a:latin typeface="Palatino Linotype" charset="0"/>
              </a:rPr>
            </a:br>
            <a:r>
              <a:rPr lang="en-US" sz="2800" i="1" dirty="0" smtClean="0">
                <a:latin typeface="Palatino Linotype" charset="0"/>
              </a:rPr>
              <a:t>Rene Descartes (1596-1650)</a:t>
            </a:r>
            <a:endParaRPr lang="en-US" dirty="0"/>
          </a:p>
        </p:txBody>
      </p:sp>
      <p:pic>
        <p:nvPicPr>
          <p:cNvPr id="4" name="Picture 5" descr="Descar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135" y="1981200"/>
            <a:ext cx="2294985" cy="28985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refle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0316" y="1981200"/>
            <a:ext cx="2519697" cy="2898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57200" y="5042118"/>
            <a:ext cx="7620000" cy="1815882"/>
          </a:xfrm>
          <a:prstGeom prst="rect">
            <a:avLst/>
          </a:prstGeom>
        </p:spPr>
        <p:txBody>
          <a:bodyPr wrap="square">
            <a:spAutoFit/>
          </a:bodyPr>
          <a:lstStyle/>
          <a:p>
            <a:pPr algn="ctr">
              <a:spcBef>
                <a:spcPct val="20000"/>
              </a:spcBef>
              <a:buFont typeface="Wingdings" charset="0"/>
              <a:buNone/>
              <a:defRPr/>
            </a:pPr>
            <a:r>
              <a:rPr lang="en-US" sz="2800" dirty="0">
                <a:latin typeface="Palatino Linotype" charset="0"/>
              </a:rPr>
              <a:t>Descartes, like Plato, believed in soul (mind)-body separation, but wondered how the immaterial mind and physical body communicated. </a:t>
            </a:r>
          </a:p>
        </p:txBody>
      </p:sp>
    </p:spTree>
    <p:extLst>
      <p:ext uri="{BB962C8B-B14F-4D97-AF65-F5344CB8AC3E}">
        <p14:creationId xmlns:p14="http://schemas.microsoft.com/office/powerpoint/2010/main" val="88045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chemeClr val="tx1"/>
                </a:solidFill>
                <a:latin typeface="Palatino Linotype" charset="0"/>
              </a:rPr>
              <a:t>Prescientific</a:t>
            </a:r>
            <a:r>
              <a:rPr lang="en-US" sz="4800" dirty="0">
                <a:solidFill>
                  <a:schemeClr val="tx1"/>
                </a:solidFill>
                <a:latin typeface="Palatino Linotype" charset="0"/>
              </a:rPr>
              <a:t> </a:t>
            </a:r>
            <a:r>
              <a:rPr lang="en-US" sz="4400" dirty="0">
                <a:solidFill>
                  <a:schemeClr val="tx1"/>
                </a:solidFill>
                <a:latin typeface="Palatino Linotype" charset="0"/>
              </a:rPr>
              <a:t>Psychology</a:t>
            </a:r>
            <a:br>
              <a:rPr lang="en-US" sz="4400" dirty="0">
                <a:solidFill>
                  <a:schemeClr val="tx1"/>
                </a:solidFill>
                <a:latin typeface="Palatino Linotype" charset="0"/>
              </a:rPr>
            </a:br>
            <a:r>
              <a:rPr lang="en-US" sz="2800" i="1" dirty="0" smtClean="0">
                <a:latin typeface="Palatino Linotype" charset="0"/>
              </a:rPr>
              <a:t>Francis Bacon (1561-1626)</a:t>
            </a:r>
            <a:endParaRPr lang="en-US" dirty="0"/>
          </a:p>
        </p:txBody>
      </p:sp>
      <p:pic>
        <p:nvPicPr>
          <p:cNvPr id="4" name="Picture 5" descr="bacon-franc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367" y="1686426"/>
            <a:ext cx="2658300" cy="33935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1" y="5093369"/>
            <a:ext cx="7619999" cy="1569660"/>
          </a:xfrm>
          <a:prstGeom prst="rect">
            <a:avLst/>
          </a:prstGeom>
        </p:spPr>
        <p:txBody>
          <a:bodyPr wrap="square">
            <a:spAutoFit/>
          </a:bodyPr>
          <a:lstStyle/>
          <a:p>
            <a:pPr algn="ctr">
              <a:spcBef>
                <a:spcPct val="20000"/>
              </a:spcBef>
              <a:buFont typeface="Wingdings" charset="0"/>
              <a:buNone/>
              <a:defRPr/>
            </a:pPr>
            <a:r>
              <a:rPr lang="en-US" sz="3200" dirty="0">
                <a:latin typeface="Palatino Linotype" charset="0"/>
              </a:rPr>
              <a:t>Bacon is one of the founders of modern science,  particularly the experimental method.</a:t>
            </a:r>
          </a:p>
        </p:txBody>
      </p:sp>
    </p:spTree>
    <p:extLst>
      <p:ext uri="{BB962C8B-B14F-4D97-AF65-F5344CB8AC3E}">
        <p14:creationId xmlns:p14="http://schemas.microsoft.com/office/powerpoint/2010/main" val="1806683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solidFill>
                  <a:schemeClr val="tx1"/>
                </a:solidFill>
                <a:latin typeface="Palatino Linotype" charset="0"/>
              </a:rPr>
              <a:t>Prescientific</a:t>
            </a:r>
            <a:r>
              <a:rPr lang="en-US" sz="4800" dirty="0">
                <a:solidFill>
                  <a:schemeClr val="tx1"/>
                </a:solidFill>
                <a:latin typeface="Palatino Linotype" charset="0"/>
              </a:rPr>
              <a:t> </a:t>
            </a:r>
            <a:r>
              <a:rPr lang="en-US" sz="4400" dirty="0">
                <a:solidFill>
                  <a:schemeClr val="tx1"/>
                </a:solidFill>
                <a:latin typeface="Palatino Linotype" charset="0"/>
              </a:rPr>
              <a:t>Psychology</a:t>
            </a:r>
            <a:br>
              <a:rPr lang="en-US" sz="4400" dirty="0">
                <a:solidFill>
                  <a:schemeClr val="tx1"/>
                </a:solidFill>
                <a:latin typeface="Palatino Linotype" charset="0"/>
              </a:rPr>
            </a:br>
            <a:r>
              <a:rPr lang="en-US" sz="2800" i="1" dirty="0" smtClean="0">
                <a:latin typeface="Palatino Linotype" charset="0"/>
              </a:rPr>
              <a:t>John Locke (1632-1704)</a:t>
            </a:r>
            <a:endParaRPr lang="en-US" dirty="0"/>
          </a:p>
        </p:txBody>
      </p:sp>
      <p:pic>
        <p:nvPicPr>
          <p:cNvPr id="4" name="Picture 5" descr="John_Lock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4737" y="1417638"/>
            <a:ext cx="2994526" cy="39082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70570" y="5285055"/>
            <a:ext cx="7606630" cy="1477328"/>
          </a:xfrm>
          <a:prstGeom prst="rect">
            <a:avLst/>
          </a:prstGeom>
        </p:spPr>
        <p:txBody>
          <a:bodyPr wrap="square">
            <a:spAutoFit/>
          </a:bodyPr>
          <a:lstStyle/>
          <a:p>
            <a:pPr algn="ctr">
              <a:spcBef>
                <a:spcPct val="20000"/>
              </a:spcBef>
              <a:buFont typeface="Wingdings" charset="0"/>
              <a:buNone/>
              <a:defRPr/>
            </a:pPr>
            <a:r>
              <a:rPr lang="en-US" sz="3000" dirty="0">
                <a:latin typeface="Palatino Linotype" charset="0"/>
              </a:rPr>
              <a:t>Locke held that the mind was a </a:t>
            </a:r>
            <a:r>
              <a:rPr lang="en-US" sz="3000" i="1" dirty="0">
                <a:latin typeface="Palatino Linotype" charset="0"/>
              </a:rPr>
              <a:t>tabula rasa,</a:t>
            </a:r>
            <a:r>
              <a:rPr lang="en-US" sz="3000" dirty="0">
                <a:latin typeface="Palatino Linotype" charset="0"/>
              </a:rPr>
              <a:t> or blank sheet, at birth, and experiences wrote on it.</a:t>
            </a:r>
          </a:p>
        </p:txBody>
      </p:sp>
    </p:spTree>
    <p:extLst>
      <p:ext uri="{BB962C8B-B14F-4D97-AF65-F5344CB8AC3E}">
        <p14:creationId xmlns:p14="http://schemas.microsoft.com/office/powerpoint/2010/main" val="31484331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138</TotalTime>
  <Words>1047</Words>
  <Application>Microsoft Macintosh PowerPoint</Application>
  <PresentationFormat>On-screen Show (4:3)</PresentationFormat>
  <Paragraphs>90</Paragraphs>
  <Slides>21</Slides>
  <Notes>12</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Adjacency</vt:lpstr>
      <vt:lpstr>The History of Psychology</vt:lpstr>
      <vt:lpstr>Psychology’s Roots Prescientific Psychology</vt:lpstr>
      <vt:lpstr>Prescientific Psychology Confucius (551-479 B.C.)</vt:lpstr>
      <vt:lpstr>Prescientific Psychology Hebrew Scriptures</vt:lpstr>
      <vt:lpstr>Prescientific Psychology Socrates (469-399 B.C.) and Plato (428-348 B.C.)</vt:lpstr>
      <vt:lpstr>Prescientific Psychology Aristotle (384-322 B.C.)</vt:lpstr>
      <vt:lpstr>Prescientific Psychology Rene Descartes (1596-1650)</vt:lpstr>
      <vt:lpstr>Prescientific Psychology Francis Bacon (1561-1626)</vt:lpstr>
      <vt:lpstr>Prescientific Psychology John Locke (1632-1704)</vt:lpstr>
      <vt:lpstr>Prescientific Psychology What is the relation of mind and body?</vt:lpstr>
      <vt:lpstr>Prescientific Psychology How are ideas formed?</vt:lpstr>
      <vt:lpstr>PowerPoint Presentation</vt:lpstr>
      <vt:lpstr>Psychological Science is Born</vt:lpstr>
      <vt:lpstr>Psychological Science is Born</vt:lpstr>
      <vt:lpstr>Psychological Science is Born</vt:lpstr>
      <vt:lpstr>Psychological Science is Born</vt:lpstr>
      <vt:lpstr>Psychological Science is Born</vt:lpstr>
      <vt:lpstr>Psychological Science is Born</vt:lpstr>
      <vt:lpstr>Psychological Science Develops</vt:lpstr>
      <vt:lpstr>Psychological Science Develops</vt:lpstr>
      <vt:lpstr>Psychological Science is Born</vt:lpstr>
    </vt:vector>
  </TitlesOfParts>
  <Company>RSU14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History of Psychology</dc:title>
  <dc:creator>Jeff Merrill</dc:creator>
  <cp:lastModifiedBy>Jeff Merrill</cp:lastModifiedBy>
  <cp:revision>8</cp:revision>
  <dcterms:created xsi:type="dcterms:W3CDTF">2015-01-23T19:50:15Z</dcterms:created>
  <dcterms:modified xsi:type="dcterms:W3CDTF">2015-02-01T21:28:36Z</dcterms:modified>
</cp:coreProperties>
</file>